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26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41" r:id="rId11"/>
    <p:sldId id="342" r:id="rId12"/>
    <p:sldId id="340" r:id="rId13"/>
    <p:sldId id="270" r:id="rId14"/>
    <p:sldId id="320" r:id="rId15"/>
    <p:sldId id="321" r:id="rId16"/>
    <p:sldId id="327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32" r:id="rId26"/>
    <p:sldId id="336" r:id="rId27"/>
    <p:sldId id="333" r:id="rId28"/>
    <p:sldId id="334" r:id="rId29"/>
    <p:sldId id="339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5210-D37B-4663-A816-6AE4026FBC49}" type="datetimeFigureOut">
              <a:rPr lang="fr-FR" smtClean="0"/>
              <a:pPr/>
              <a:t>02/09/2021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B62E-730D-4811-9523-550C2B3B129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5210-D37B-4663-A816-6AE4026FBC49}" type="datetimeFigureOut">
              <a:rPr lang="fr-FR" smtClean="0"/>
              <a:pPr/>
              <a:t>02/09/2021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B62E-730D-4811-9523-550C2B3B12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5210-D37B-4663-A816-6AE4026FBC49}" type="datetimeFigureOut">
              <a:rPr lang="fr-FR" smtClean="0"/>
              <a:pPr/>
              <a:t>02/09/2021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B62E-730D-4811-9523-550C2B3B12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5210-D37B-4663-A816-6AE4026FBC49}" type="datetimeFigureOut">
              <a:rPr lang="fr-FR" smtClean="0"/>
              <a:pPr/>
              <a:t>02/09/2021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B62E-730D-4811-9523-550C2B3B12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5210-D37B-4663-A816-6AE4026FBC49}" type="datetimeFigureOut">
              <a:rPr lang="fr-FR" smtClean="0"/>
              <a:pPr/>
              <a:t>02/09/2021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AEB62E-730D-4811-9523-550C2B3B12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5210-D37B-4663-A816-6AE4026FBC49}" type="datetimeFigureOut">
              <a:rPr lang="fr-FR" smtClean="0"/>
              <a:pPr/>
              <a:t>02/09/2021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B62E-730D-4811-9523-550C2B3B12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5210-D37B-4663-A816-6AE4026FBC49}" type="datetimeFigureOut">
              <a:rPr lang="fr-FR" smtClean="0"/>
              <a:pPr/>
              <a:t>02/09/2021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B62E-730D-4811-9523-550C2B3B12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5210-D37B-4663-A816-6AE4026FBC49}" type="datetimeFigureOut">
              <a:rPr lang="fr-FR" smtClean="0"/>
              <a:pPr/>
              <a:t>02/09/2021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B62E-730D-4811-9523-550C2B3B12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5210-D37B-4663-A816-6AE4026FBC49}" type="datetimeFigureOut">
              <a:rPr lang="fr-FR" smtClean="0"/>
              <a:pPr/>
              <a:t>02/09/2021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B62E-730D-4811-9523-550C2B3B12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5210-D37B-4663-A816-6AE4026FBC49}" type="datetimeFigureOut">
              <a:rPr lang="fr-FR" smtClean="0"/>
              <a:pPr/>
              <a:t>02/09/2021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B62E-730D-4811-9523-550C2B3B12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5210-D37B-4663-A816-6AE4026FBC49}" type="datetimeFigureOut">
              <a:rPr lang="fr-FR" smtClean="0"/>
              <a:pPr/>
              <a:t>02/09/2021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B62E-730D-4811-9523-550C2B3B129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305210-D37B-4663-A816-6AE4026FBC49}" type="datetimeFigureOut">
              <a:rPr lang="fr-FR" smtClean="0"/>
              <a:pPr/>
              <a:t>02/09/2021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AEB62E-730D-4811-9523-550C2B3B129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229600" cy="2700342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Comic Sans MS" pitchFamily="66" charset="0"/>
              </a:rPr>
              <a:t/>
            </a:r>
            <a:br>
              <a:rPr lang="fr-FR" sz="3200" dirty="0" smtClean="0">
                <a:latin typeface="Comic Sans MS" pitchFamily="66" charset="0"/>
              </a:rPr>
            </a:br>
            <a:r>
              <a:rPr lang="fr-FR" sz="3200" dirty="0" smtClean="0">
                <a:latin typeface="Comic Sans MS" pitchFamily="66" charset="0"/>
              </a:rPr>
              <a:t/>
            </a:r>
            <a:br>
              <a:rPr lang="fr-FR" sz="3200" dirty="0" smtClean="0">
                <a:latin typeface="Comic Sans MS" pitchFamily="66" charset="0"/>
              </a:rPr>
            </a:br>
            <a:r>
              <a:rPr lang="fr-FR" sz="3200" dirty="0" smtClean="0">
                <a:latin typeface="Comic Sans MS" pitchFamily="66" charset="0"/>
              </a:rPr>
              <a:t/>
            </a:r>
            <a:br>
              <a:rPr lang="fr-FR" sz="3200" dirty="0" smtClean="0">
                <a:latin typeface="Comic Sans MS" pitchFamily="66" charset="0"/>
              </a:rPr>
            </a:br>
            <a:r>
              <a:rPr lang="fr-FR" sz="3200" dirty="0" smtClean="0">
                <a:latin typeface="Comic Sans MS" pitchFamily="66" charset="0"/>
              </a:rPr>
              <a:t/>
            </a:r>
            <a:br>
              <a:rPr lang="fr-FR" sz="3200" dirty="0" smtClean="0">
                <a:latin typeface="Comic Sans MS" pitchFamily="66" charset="0"/>
              </a:rPr>
            </a:br>
            <a:r>
              <a:rPr lang="fr-FR" sz="3200" dirty="0" smtClean="0">
                <a:latin typeface="Comic Sans MS" pitchFamily="66" charset="0"/>
              </a:rPr>
              <a:t/>
            </a:r>
            <a:br>
              <a:rPr lang="fr-FR" sz="3200" dirty="0" smtClean="0">
                <a:latin typeface="Comic Sans MS" pitchFamily="66" charset="0"/>
              </a:rPr>
            </a:br>
            <a:r>
              <a:rPr lang="fr-FR" sz="3200" dirty="0" smtClean="0">
                <a:latin typeface="Comic Sans MS" pitchFamily="66" charset="0"/>
              </a:rPr>
              <a:t/>
            </a:r>
            <a:br>
              <a:rPr lang="fr-FR" sz="3200" dirty="0" smtClean="0">
                <a:latin typeface="Comic Sans MS" pitchFamily="66" charset="0"/>
              </a:rPr>
            </a:br>
            <a:r>
              <a:rPr lang="fr-FR" sz="3200" dirty="0" smtClean="0">
                <a:latin typeface="Comic Sans MS" pitchFamily="66" charset="0"/>
              </a:rPr>
              <a:t/>
            </a:r>
            <a:br>
              <a:rPr lang="fr-FR" sz="3200" dirty="0" smtClean="0">
                <a:latin typeface="Comic Sans MS" pitchFamily="66" charset="0"/>
              </a:rPr>
            </a:br>
            <a:r>
              <a:rPr lang="fr-FR" sz="3200" dirty="0" smtClean="0">
                <a:latin typeface="Comic Sans MS" pitchFamily="66" charset="0"/>
              </a:rPr>
              <a:t/>
            </a:r>
            <a:br>
              <a:rPr lang="fr-FR" sz="3200" dirty="0" smtClean="0">
                <a:latin typeface="Comic Sans MS" pitchFamily="66" charset="0"/>
              </a:rPr>
            </a:br>
            <a:r>
              <a:rPr lang="fr-FR" sz="3200" dirty="0" smtClean="0">
                <a:latin typeface="Comic Sans MS" pitchFamily="66" charset="0"/>
              </a:rPr>
              <a:t/>
            </a:r>
            <a:br>
              <a:rPr lang="fr-FR" sz="3200" dirty="0" smtClean="0">
                <a:latin typeface="Comic Sans MS" pitchFamily="66" charset="0"/>
              </a:rPr>
            </a:br>
            <a:r>
              <a:rPr lang="fr-FR" sz="3200" dirty="0" smtClean="0">
                <a:latin typeface="Comic Sans MS" pitchFamily="66" charset="0"/>
              </a:rPr>
              <a:t/>
            </a:r>
            <a:br>
              <a:rPr lang="fr-FR" sz="3200" dirty="0" smtClean="0">
                <a:latin typeface="Comic Sans MS" pitchFamily="66" charset="0"/>
              </a:rPr>
            </a:br>
            <a:r>
              <a:rPr lang="fr-FR" sz="3200" dirty="0" smtClean="0">
                <a:latin typeface="Comic Sans MS" pitchFamily="66" charset="0"/>
              </a:rPr>
              <a:t/>
            </a:r>
            <a:br>
              <a:rPr lang="fr-FR" sz="3200" dirty="0" smtClean="0">
                <a:latin typeface="Comic Sans MS" pitchFamily="66" charset="0"/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vi-VN" sz="3200" dirty="0"/>
              <a:t>Chirurgul toracic: însoțitorul de cursă lungă al pacientului cu cancer bronhopulmonar...Oare, cel mai potrivit?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endParaRPr lang="fr-FR" sz="3200" dirty="0">
              <a:latin typeface="Comic Sans MS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4572008"/>
            <a:ext cx="8568952" cy="1752600"/>
          </a:xfrm>
        </p:spPr>
        <p:txBody>
          <a:bodyPr>
            <a:normAutofit/>
          </a:bodyPr>
          <a:lstStyle/>
          <a:p>
            <a:r>
              <a:rPr lang="fr-FR" sz="3200" b="1" dirty="0" err="1" smtClean="0"/>
              <a:t>conf.univ.dr.Alin-Drago</a:t>
            </a:r>
            <a:r>
              <a:rPr lang="ro-RO" sz="3200" b="1" dirty="0" smtClean="0"/>
              <a:t>ş Demetrian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2400" dirty="0" smtClean="0"/>
              <a:t>Clinica de Chirurgie Toracică</a:t>
            </a:r>
            <a:br>
              <a:rPr lang="ro-RO" sz="2400" dirty="0" smtClean="0"/>
            </a:br>
            <a:r>
              <a:rPr lang="ro-RO" sz="2400" dirty="0" smtClean="0"/>
              <a:t>Universitatea de Medicină şi Farmacie Craiova</a:t>
            </a:r>
            <a:br>
              <a:rPr lang="ro-RO" sz="2400" dirty="0" smtClean="0"/>
            </a:br>
            <a:r>
              <a:rPr lang="ro-RO" sz="2400" dirty="0" smtClean="0"/>
              <a:t>Spitalul Clinic Judeţean de Urgenţă Craiova</a:t>
            </a: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33411"/>
            <a:ext cx="316835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FUMATUL 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lin\Desktop\imagesEOI8ZT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38802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lin\Desktop\efectele-nocive-ale-fumatului-tigarilor-din-tutun-ucig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733116" cy="630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9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ini pentru ashtra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Alin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671392" cy="408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Circuitul pacientului cu cancer pulmonar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71604" y="4000504"/>
            <a:ext cx="6472254" cy="1308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dirty="0" smtClean="0"/>
              <a:t>CHIRURG TORACIC</a:t>
            </a:r>
            <a:endParaRPr lang="fr-FR" dirty="0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643042" y="2643182"/>
            <a:ext cx="6472254" cy="1308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PNEUMOLOG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1571604" y="5357826"/>
            <a:ext cx="6472254" cy="1308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fr-FR" sz="2800" dirty="0" smtClean="0"/>
              <a:t>ONCOLOG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785786" y="5072074"/>
            <a:ext cx="571504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1643042" y="1285860"/>
            <a:ext cx="6472254" cy="1308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o-RO" sz="2800" dirty="0" smtClean="0"/>
              <a:t>MEDIC DE FAMILIE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èche vers le bas 12"/>
          <p:cNvSpPr/>
          <p:nvPr/>
        </p:nvSpPr>
        <p:spPr>
          <a:xfrm>
            <a:off x="785786" y="4000504"/>
            <a:ext cx="571504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785786" y="2857496"/>
            <a:ext cx="571504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11"/>
          <p:cNvSpPr/>
          <p:nvPr/>
        </p:nvSpPr>
        <p:spPr>
          <a:xfrm>
            <a:off x="785786" y="1785926"/>
            <a:ext cx="571504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Să devenim o orchestră ...</a:t>
            </a:r>
            <a:endParaRPr lang="en-US" dirty="0"/>
          </a:p>
        </p:txBody>
      </p:sp>
      <p:pic>
        <p:nvPicPr>
          <p:cNvPr id="2050" name="Picture 2" descr="C:\Users\Alin\Desktop\orchestrashot_nanmelvil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1928802"/>
            <a:ext cx="6333847" cy="3140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... sau măcar o trupă de actori cu roluri precise ...</a:t>
            </a:r>
            <a:endParaRPr lang="en-US" dirty="0"/>
          </a:p>
        </p:txBody>
      </p:sp>
      <p:pic>
        <p:nvPicPr>
          <p:cNvPr id="4098" name="Picture 2" descr="C:\Users\Alin\Desktop\DSC_46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29536" y="1600200"/>
            <a:ext cx="708492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Cea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bun</a:t>
            </a:r>
            <a:r>
              <a:rPr lang="ro-RO" dirty="0" smtClean="0"/>
              <a:t>ă prevenţie în CBP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o-RO" sz="4000" dirty="0" smtClean="0"/>
          </a:p>
          <a:p>
            <a:pPr algn="ctr">
              <a:buNone/>
            </a:pPr>
            <a:endParaRPr lang="ro-RO" sz="4000" dirty="0" smtClean="0"/>
          </a:p>
          <a:p>
            <a:pPr algn="ctr">
              <a:buNone/>
            </a:pPr>
            <a:r>
              <a:rPr lang="ro-RO" sz="4000" dirty="0" smtClean="0"/>
              <a:t>Să nu începi să fumezi niciodată sau să abandonezi fumatul cât mai repede posibil !</a:t>
            </a:r>
          </a:p>
        </p:txBody>
      </p:sp>
    </p:spTree>
    <p:extLst>
      <p:ext uri="{BB962C8B-B14F-4D97-AF65-F5344CB8AC3E}">
        <p14:creationId xmlns:p14="http://schemas.microsoft.com/office/powerpoint/2010/main" val="36748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Întrebările preoperatorii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dirty="0" smtClean="0"/>
              <a:t>Dar cam cât durează?</a:t>
            </a:r>
          </a:p>
          <a:p>
            <a:r>
              <a:rPr lang="ro-RO" dirty="0" smtClean="0"/>
              <a:t>Şi o să mă doară</a:t>
            </a:r>
            <a:r>
              <a:rPr lang="ro-RO" dirty="0"/>
              <a:t> </a:t>
            </a:r>
            <a:r>
              <a:rPr lang="ro-RO" dirty="0" smtClean="0"/>
              <a:t>? Sau mă adormiţi de tot</a:t>
            </a:r>
            <a:r>
              <a:rPr lang="ro-RO" dirty="0"/>
              <a:t> ?</a:t>
            </a:r>
            <a:endParaRPr lang="ro-RO" dirty="0" smtClean="0"/>
          </a:p>
          <a:p>
            <a:r>
              <a:rPr lang="ro-RO" dirty="0" smtClean="0"/>
              <a:t>Dar trebuie să stau mult în ATI după operaţie</a:t>
            </a:r>
            <a:r>
              <a:rPr lang="ro-RO" dirty="0"/>
              <a:t> </a:t>
            </a:r>
            <a:r>
              <a:rPr lang="ro-RO" dirty="0" smtClean="0"/>
              <a:t>?</a:t>
            </a:r>
          </a:p>
          <a:p>
            <a:r>
              <a:rPr lang="ro-RO" dirty="0" smtClean="0"/>
              <a:t>Şi câte drenuri îmi puneţi</a:t>
            </a:r>
            <a:r>
              <a:rPr lang="ro-RO" dirty="0"/>
              <a:t> </a:t>
            </a:r>
            <a:r>
              <a:rPr lang="ro-RO" dirty="0" smtClean="0"/>
              <a:t>?</a:t>
            </a:r>
          </a:p>
          <a:p>
            <a:r>
              <a:rPr lang="ro-RO" dirty="0" smtClean="0"/>
              <a:t>Dar după operaţie o să mai pot ... cu muierea</a:t>
            </a:r>
            <a:r>
              <a:rPr lang="ro-RO" dirty="0"/>
              <a:t> </a:t>
            </a:r>
            <a:r>
              <a:rPr lang="ro-RO" dirty="0" smtClean="0"/>
              <a:t>?</a:t>
            </a:r>
          </a:p>
          <a:p>
            <a:r>
              <a:rPr lang="ro-RO" dirty="0" smtClean="0"/>
              <a:t>Şi îmi tăiaţi din plămân</a:t>
            </a:r>
            <a:r>
              <a:rPr lang="ro-RO" dirty="0"/>
              <a:t> </a:t>
            </a:r>
            <a:r>
              <a:rPr lang="ro-RO" dirty="0" smtClean="0"/>
              <a:t>? Dar coastele</a:t>
            </a:r>
            <a:r>
              <a:rPr lang="ro-RO" dirty="0"/>
              <a:t> </a:t>
            </a:r>
            <a:r>
              <a:rPr lang="ro-RO" dirty="0" smtClean="0"/>
              <a:t>?</a:t>
            </a:r>
          </a:p>
          <a:p>
            <a:r>
              <a:rPr lang="ro-RO" dirty="0" smtClean="0"/>
              <a:t>Şi chiar nu mai pot să fumez deloc</a:t>
            </a:r>
            <a:r>
              <a:rPr lang="ro-RO" dirty="0"/>
              <a:t> </a:t>
            </a:r>
            <a:r>
              <a:rPr lang="ro-RO" dirty="0" smtClean="0"/>
              <a:t>?</a:t>
            </a:r>
          </a:p>
          <a:p>
            <a:r>
              <a:rPr lang="ro-RO" dirty="0" smtClean="0"/>
              <a:t>Un pahar de Paşti şi de Crăciun</a:t>
            </a:r>
            <a:r>
              <a:rPr lang="ro-RO" dirty="0"/>
              <a:t> </a:t>
            </a:r>
            <a:r>
              <a:rPr lang="ro-RO" dirty="0" smtClean="0"/>
              <a:t>?</a:t>
            </a:r>
          </a:p>
          <a:p>
            <a:r>
              <a:rPr lang="ro-RO" dirty="0" smtClean="0"/>
              <a:t>Dar daţi bioXia la Bucureşti</a:t>
            </a:r>
            <a:r>
              <a:rPr lang="ro-RO" dirty="0"/>
              <a:t> </a:t>
            </a:r>
            <a:r>
              <a:rPr lang="ro-RO" dirty="0" smtClean="0"/>
              <a:t>? Şi dacă plătesc nu vine mai repede</a:t>
            </a:r>
            <a:r>
              <a:rPr lang="ro-RO" dirty="0"/>
              <a:t> ?</a:t>
            </a:r>
            <a:endParaRPr lang="ro-RO" dirty="0" smtClean="0"/>
          </a:p>
          <a:p>
            <a:r>
              <a:rPr lang="ro-RO" dirty="0" smtClean="0"/>
              <a:t>Şi cât mă costă</a:t>
            </a:r>
            <a:r>
              <a:rPr lang="ro-RO" dirty="0"/>
              <a:t> ?</a:t>
            </a:r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5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...şi cele postoperatorii...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Aţi scos tot?</a:t>
            </a:r>
          </a:p>
          <a:p>
            <a:r>
              <a:rPr lang="ro-RO" dirty="0" smtClean="0"/>
              <a:t>A fost femeiesc sau bărbătesc</a:t>
            </a:r>
            <a:r>
              <a:rPr lang="ro-RO" dirty="0"/>
              <a:t> </a:t>
            </a:r>
            <a:r>
              <a:rPr lang="ro-RO" dirty="0" smtClean="0"/>
              <a:t>?</a:t>
            </a:r>
          </a:p>
          <a:p>
            <a:r>
              <a:rPr lang="ro-RO" dirty="0" smtClean="0"/>
              <a:t>E normal să mă doară puţin</a:t>
            </a:r>
            <a:r>
              <a:rPr lang="ro-RO" dirty="0"/>
              <a:t> </a:t>
            </a:r>
            <a:r>
              <a:rPr lang="ro-RO" dirty="0" smtClean="0"/>
              <a:t>?</a:t>
            </a:r>
          </a:p>
          <a:p>
            <a:r>
              <a:rPr lang="ro-RO" dirty="0" smtClean="0"/>
              <a:t>Pot să mă întorc în pat</a:t>
            </a:r>
            <a:r>
              <a:rPr lang="ro-RO" dirty="0"/>
              <a:t> </a:t>
            </a:r>
            <a:r>
              <a:rPr lang="ro-RO" dirty="0" smtClean="0"/>
              <a:t>?</a:t>
            </a:r>
          </a:p>
          <a:p>
            <a:r>
              <a:rPr lang="ro-RO" dirty="0" smtClean="0"/>
              <a:t>Când vine bioXia de la Bucureşti</a:t>
            </a:r>
            <a:r>
              <a:rPr lang="ro-RO" dirty="0"/>
              <a:t> </a:t>
            </a:r>
            <a:r>
              <a:rPr lang="ro-RO" dirty="0" smtClean="0"/>
              <a:t>?</a:t>
            </a:r>
          </a:p>
          <a:p>
            <a:r>
              <a:rPr lang="ro-RO" dirty="0" smtClean="0"/>
              <a:t>De ce nu poate să vină cineva de-acasă să stea cu mine</a:t>
            </a:r>
            <a:r>
              <a:rPr lang="ro-RO" dirty="0"/>
              <a:t> </a:t>
            </a:r>
            <a:r>
              <a:rPr lang="ro-RO" dirty="0" smtClean="0"/>
              <a:t>?</a:t>
            </a:r>
          </a:p>
          <a:p>
            <a:r>
              <a:rPr lang="ro-RO" dirty="0" smtClean="0"/>
              <a:t>Mă mai fac eu Om domn doctor</a:t>
            </a:r>
            <a:r>
              <a:rPr lang="ro-RO" dirty="0"/>
              <a:t> </a:t>
            </a:r>
            <a:r>
              <a:rPr lang="ro-RO" dirty="0" smtClean="0"/>
              <a:t>?</a:t>
            </a:r>
          </a:p>
          <a:p>
            <a:r>
              <a:rPr lang="ro-RO" dirty="0" smtClean="0"/>
              <a:t>Şi din nou: dar cât mă costă</a:t>
            </a:r>
            <a:r>
              <a:rPr lang="ro-RO" dirty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96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Pacientul pleacă acasă...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răţeta</a:t>
            </a:r>
            <a:r>
              <a:rPr lang="ro-RO" dirty="0"/>
              <a:t> </a:t>
            </a:r>
            <a:r>
              <a:rPr lang="ro-RO" dirty="0" smtClean="0"/>
              <a:t>? De ce nu îmi daţi un antibiotic că am o vecină asistentă, îmi face şi injecţii</a:t>
            </a:r>
            <a:r>
              <a:rPr lang="ro-RO" dirty="0"/>
              <a:t> </a:t>
            </a:r>
            <a:r>
              <a:rPr lang="ro-RO" dirty="0" smtClean="0"/>
              <a:t>?</a:t>
            </a:r>
          </a:p>
          <a:p>
            <a:r>
              <a:rPr lang="ro-RO" dirty="0" smtClean="0"/>
              <a:t>Din nou: când vine bioXia</a:t>
            </a:r>
            <a:r>
              <a:rPr lang="ro-RO" dirty="0"/>
              <a:t> </a:t>
            </a:r>
            <a:r>
              <a:rPr lang="ro-RO" dirty="0" smtClean="0"/>
              <a:t>?</a:t>
            </a:r>
          </a:p>
          <a:p>
            <a:r>
              <a:rPr lang="ro-RO" dirty="0" smtClean="0"/>
              <a:t>Când vin să-mi trageţi aţele</a:t>
            </a:r>
            <a:r>
              <a:rPr lang="ro-RO" dirty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5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Chirurgia toracică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/>
              <a:t>ramura chirurgicală care se ocupă cu diagnosticul și tratamentul operator al afecțiunilor peretelui toracic și pleurei, traheobronhopulmonare, </a:t>
            </a:r>
            <a:r>
              <a:rPr lang="ro-RO" dirty="0" smtClean="0"/>
              <a:t>ale </a:t>
            </a:r>
            <a:r>
              <a:rPr lang="vi-VN" dirty="0" smtClean="0"/>
              <a:t>mediastinului</a:t>
            </a:r>
            <a:r>
              <a:rPr lang="vi-VN" dirty="0"/>
              <a:t>, pericardului, esofagului, </a:t>
            </a:r>
            <a:r>
              <a:rPr lang="vi-VN" dirty="0" smtClean="0"/>
              <a:t>diafragm</a:t>
            </a:r>
            <a:r>
              <a:rPr lang="ro-RO" dirty="0" smtClean="0"/>
              <a:t>ului</a:t>
            </a:r>
            <a:r>
              <a:rPr lang="vi-VN" dirty="0" smtClean="0"/>
              <a:t>, </a:t>
            </a:r>
            <a:r>
              <a:rPr lang="vi-VN" dirty="0"/>
              <a:t>precum și ale granițelor cervico-toracică și toraco-abdominală</a:t>
            </a:r>
            <a:r>
              <a:rPr lang="vi-VN" dirty="0" smtClean="0"/>
              <a:t>.</a:t>
            </a: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23389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 venit biopsia...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Şi acum eu ce mai fac</a:t>
            </a:r>
            <a:r>
              <a:rPr lang="ro-RO" dirty="0"/>
              <a:t> </a:t>
            </a:r>
            <a:r>
              <a:rPr lang="ro-RO" dirty="0" smtClean="0"/>
              <a:t>?</a:t>
            </a:r>
          </a:p>
          <a:p>
            <a:r>
              <a:rPr lang="ro-RO" dirty="0" smtClean="0"/>
              <a:t>Ce e aia IHC</a:t>
            </a:r>
            <a:r>
              <a:rPr lang="ro-RO" dirty="0"/>
              <a:t> </a:t>
            </a:r>
            <a:r>
              <a:rPr lang="ro-RO" dirty="0" smtClean="0"/>
              <a:t>? Şi mă tăiaţi din nou</a:t>
            </a:r>
            <a:r>
              <a:rPr lang="ro-RO" dirty="0"/>
              <a:t> </a:t>
            </a:r>
            <a:r>
              <a:rPr lang="ro-RO" dirty="0" smtClean="0"/>
              <a:t>?</a:t>
            </a:r>
          </a:p>
          <a:p>
            <a:r>
              <a:rPr lang="ro-RO" dirty="0" smtClean="0"/>
              <a:t>Şi de ce mai merg la oncolog</a:t>
            </a:r>
            <a:r>
              <a:rPr lang="ro-RO" dirty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22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Apar mici sau mari complicaţii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 smtClean="0"/>
              <a:t>Supuraţia plăgii</a:t>
            </a:r>
          </a:p>
          <a:p>
            <a:r>
              <a:rPr lang="ro-RO" dirty="0" smtClean="0"/>
              <a:t>Sindrom febril</a:t>
            </a:r>
          </a:p>
          <a:p>
            <a:r>
              <a:rPr lang="ro-RO" dirty="0" smtClean="0"/>
              <a:t>Colecţii pleurale sau pericardice</a:t>
            </a:r>
          </a:p>
          <a:p>
            <a:r>
              <a:rPr lang="ro-RO" dirty="0" smtClean="0"/>
              <a:t>Fistula de bont bronşic</a:t>
            </a:r>
          </a:p>
          <a:p>
            <a:r>
              <a:rPr lang="ro-RO" dirty="0" smtClean="0"/>
              <a:t>Atelectazii</a:t>
            </a:r>
          </a:p>
          <a:p>
            <a:r>
              <a:rPr lang="ro-RO" dirty="0" smtClean="0"/>
              <a:t>Recidive locale sau metastaze</a:t>
            </a:r>
          </a:p>
          <a:p>
            <a:r>
              <a:rPr lang="ro-RO" dirty="0" smtClean="0"/>
              <a:t>Insuficienţa venoasă periferică       necesită implantarea de cameră implantabilă pentru chimioterapie</a:t>
            </a:r>
          </a:p>
          <a:p>
            <a:r>
              <a:rPr lang="ro-RO" dirty="0" smtClean="0"/>
              <a:t>Cicatrice cheloide dureroase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012160" y="4941168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18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Controalele postoperatorii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Cele programate (2 luni, 6 luni, 1 an, apoi anual)</a:t>
            </a:r>
          </a:p>
          <a:p>
            <a:r>
              <a:rPr lang="ro-RO" dirty="0" smtClean="0"/>
              <a:t>La solicitarea oncologului</a:t>
            </a:r>
          </a:p>
          <a:p>
            <a:r>
              <a:rPr lang="ro-RO" dirty="0" smtClean="0"/>
              <a:t>Cele solicitate de pacient din teamă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39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Revederile întâmplătoare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Cele mai plăcute şi satisfăcătoare...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35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Şi plata cea mai importantă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Vă MULŢUMESC domnule doctor!</a:t>
            </a:r>
          </a:p>
          <a:p>
            <a:r>
              <a:rPr lang="ro-RO" dirty="0" smtClean="0"/>
              <a:t>Am apucat şi eu să îmi văd nepoţii mari.</a:t>
            </a:r>
          </a:p>
          <a:p>
            <a:r>
              <a:rPr lang="ro-RO" dirty="0" smtClean="0"/>
              <a:t>Nu credeam eu că mai trăiesc...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48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/>
          <a:lstStyle/>
          <a:p>
            <a:r>
              <a:rPr lang="ro-RO" dirty="0" smtClean="0"/>
              <a:t>screening grosier ...</a:t>
            </a:r>
            <a:endParaRPr lang="en-US" dirty="0"/>
          </a:p>
        </p:txBody>
      </p:sp>
      <p:pic>
        <p:nvPicPr>
          <p:cNvPr id="8194" name="Picture 2" descr="C:\Users\Alin\Desktop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143380"/>
            <a:ext cx="3619048" cy="2266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9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Screening grosier (alternativa românească)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55 </a:t>
            </a:r>
            <a:r>
              <a:rPr lang="ro-RO" dirty="0" smtClean="0"/>
              <a:t>-</a:t>
            </a:r>
            <a:r>
              <a:rPr lang="en-US" dirty="0" smtClean="0"/>
              <a:t> 74 </a:t>
            </a:r>
            <a:r>
              <a:rPr lang="ro-RO" dirty="0" smtClean="0"/>
              <a:t>ani</a:t>
            </a:r>
            <a:endParaRPr lang="en-US" dirty="0" smtClean="0"/>
          </a:p>
          <a:p>
            <a:r>
              <a:rPr lang="ro-RO" u="sng" dirty="0" smtClean="0"/>
              <a:t>Patologie respiratorie recurentă (tuse persistentă, microhemoptizii, fatigabilitate)</a:t>
            </a:r>
            <a:endParaRPr lang="en-US" u="sng" dirty="0" smtClean="0"/>
          </a:p>
          <a:p>
            <a:r>
              <a:rPr lang="ro-RO" dirty="0" smtClean="0"/>
              <a:t>Istoric de fumător cel puțin 30 PA</a:t>
            </a:r>
            <a:endParaRPr lang="en-US" dirty="0" smtClean="0"/>
          </a:p>
          <a:p>
            <a:r>
              <a:rPr lang="ro-RO" dirty="0" smtClean="0"/>
              <a:t>Fie fumează fie a abandonat în ultimii 15 ani</a:t>
            </a:r>
          </a:p>
          <a:p>
            <a:r>
              <a:rPr lang="ro-RO" dirty="0" smtClean="0"/>
              <a:t>Are bunăvoinţa să se prezinte la medicul de familie pentru o minimă simptomatologie respiratorie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Tumor</a:t>
            </a:r>
            <a:r>
              <a:rPr lang="ro-RO" dirty="0" smtClean="0"/>
              <a:t>ă pulmonară japoneză ...</a:t>
            </a:r>
            <a:endParaRPr lang="en-US" dirty="0"/>
          </a:p>
        </p:txBody>
      </p:sp>
      <p:pic>
        <p:nvPicPr>
          <p:cNvPr id="4" name="Picture 4" descr="Figur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55125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00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... versus tumoră pulmonară românească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0"/>
            <a:ext cx="6191695" cy="313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66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Vă mulțumesc !</a:t>
            </a:r>
            <a:endParaRPr lang="en-US" dirty="0"/>
          </a:p>
        </p:txBody>
      </p:sp>
      <p:pic>
        <p:nvPicPr>
          <p:cNvPr id="9218" name="Picture 2" descr="H:\Transfer\UMF\Imagini Powerpoint-uri\open_heart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857363"/>
            <a:ext cx="3286132" cy="4381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0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Chirurgia toracică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/>
              <a:t>ramura chirurgicală care se ocupă cu diagnosticul și tratamentul operator al afecțiunilor peretelui toracic și pleurei, traheobronhopulmonare, </a:t>
            </a:r>
            <a:r>
              <a:rPr lang="ro-RO" dirty="0" smtClean="0"/>
              <a:t>ale </a:t>
            </a:r>
            <a:r>
              <a:rPr lang="vi-VN" dirty="0" smtClean="0"/>
              <a:t>mediastinului</a:t>
            </a:r>
            <a:r>
              <a:rPr lang="vi-VN" dirty="0"/>
              <a:t>, pericardului, esofagului, </a:t>
            </a:r>
            <a:r>
              <a:rPr lang="vi-VN" dirty="0" smtClean="0"/>
              <a:t>diafragm</a:t>
            </a:r>
            <a:r>
              <a:rPr lang="ro-RO" dirty="0" smtClean="0"/>
              <a:t>ului</a:t>
            </a:r>
            <a:r>
              <a:rPr lang="vi-VN" dirty="0" smtClean="0"/>
              <a:t>, </a:t>
            </a:r>
            <a:r>
              <a:rPr lang="vi-VN" dirty="0"/>
              <a:t>precum și ale granițelor cervico-toracică și toraco-abdominală</a:t>
            </a:r>
            <a:r>
              <a:rPr lang="vi-VN" dirty="0" smtClean="0"/>
              <a:t>.</a:t>
            </a:r>
            <a:endParaRPr lang="ro-RO" dirty="0" smtClean="0"/>
          </a:p>
          <a:p>
            <a:r>
              <a:rPr lang="ro-RO" dirty="0" smtClean="0"/>
              <a:t>În realitate, peste 60% din cazurile internate într-o clinică de chirurgie toracică sunt tumori pulmonare...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Cazul ideal de chirurgie toracică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9" y="1600200"/>
            <a:ext cx="791032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34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Cazul real de chirurgie toracică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1700808"/>
            <a:ext cx="349091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00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Primul contact cu pacientul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dirty="0" smtClean="0"/>
              <a:t>„am aflat că am o pată pe plămân”</a:t>
            </a:r>
          </a:p>
          <a:p>
            <a:r>
              <a:rPr lang="ro-RO" dirty="0" smtClean="0"/>
              <a:t>„am scuipat nişte sânge”</a:t>
            </a:r>
          </a:p>
          <a:p>
            <a:r>
              <a:rPr lang="ro-RO" dirty="0" smtClean="0"/>
              <a:t>„Obosesc de îmi sar ochii” </a:t>
            </a:r>
          </a:p>
          <a:p>
            <a:r>
              <a:rPr lang="ro-RO" dirty="0" smtClean="0"/>
              <a:t>„gâfâi ş i dacă merg până la baie”</a:t>
            </a:r>
          </a:p>
          <a:p>
            <a:r>
              <a:rPr lang="ro-RO" dirty="0" smtClean="0"/>
              <a:t>„eu mă simt bine dar de la pneumo mi-au zis să trec şi pe la dumneavoastră”</a:t>
            </a:r>
          </a:p>
          <a:p>
            <a:r>
              <a:rPr lang="ro-RO" dirty="0" smtClean="0"/>
              <a:t>„tuşesc de astă toamnă” (prezentare în iunie)</a:t>
            </a:r>
          </a:p>
          <a:p>
            <a:r>
              <a:rPr lang="ro-RO" dirty="0" smtClean="0"/>
              <a:t>„am căzut şi mi-am rupt umărul şi cică ar fi de la plămâni”</a:t>
            </a:r>
          </a:p>
          <a:p>
            <a:r>
              <a:rPr lang="ro-RO" dirty="0" smtClean="0"/>
              <a:t>„mă doare capul de vreo câteva luni şi mi-au găsit metastaze de la plămân”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Confirmarea diagnosticului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Ex. CT torace, abdomen, cerebral</a:t>
            </a:r>
          </a:p>
          <a:p>
            <a:r>
              <a:rPr lang="ro-RO" dirty="0" smtClean="0"/>
              <a:t>Obţinerea diagnosticului histopatologic:</a:t>
            </a:r>
          </a:p>
          <a:p>
            <a:r>
              <a:rPr lang="ro-RO" dirty="0" smtClean="0"/>
              <a:t>Bronhoscopie</a:t>
            </a:r>
          </a:p>
          <a:p>
            <a:r>
              <a:rPr lang="ro-RO" dirty="0" smtClean="0"/>
              <a:t>PBTT cu sau fără ghidaj ct</a:t>
            </a:r>
          </a:p>
          <a:p>
            <a:r>
              <a:rPr lang="ro-RO" dirty="0" smtClean="0"/>
              <a:t>Biopsii ganglioni periferici</a:t>
            </a:r>
          </a:p>
          <a:p>
            <a:r>
              <a:rPr lang="ro-RO" dirty="0" smtClean="0"/>
              <a:t>Mediastinoscopie</a:t>
            </a:r>
          </a:p>
          <a:p>
            <a:r>
              <a:rPr lang="ro-RO" dirty="0" smtClean="0"/>
              <a:t>toracoscopie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7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Comunicarea diagnosticului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Şi o să mor</a:t>
            </a:r>
            <a:r>
              <a:rPr lang="fr-FR" dirty="0" smtClean="0"/>
              <a:t>?</a:t>
            </a:r>
            <a:endParaRPr lang="en-US" dirty="0"/>
          </a:p>
          <a:p>
            <a:r>
              <a:rPr lang="en-US" dirty="0" smtClean="0"/>
              <a:t>Dar c</a:t>
            </a:r>
            <a:r>
              <a:rPr lang="ro-RO" dirty="0" smtClean="0"/>
              <a:t>ât de </a:t>
            </a:r>
            <a:r>
              <a:rPr lang="ro-RO" dirty="0"/>
              <a:t>grav e</a:t>
            </a:r>
            <a:r>
              <a:rPr lang="ro-RO" dirty="0" smtClean="0"/>
              <a:t>?</a:t>
            </a:r>
          </a:p>
          <a:p>
            <a:r>
              <a:rPr lang="ro-RO" dirty="0" smtClean="0"/>
              <a:t>Şi fără operaţie nu se poate</a:t>
            </a:r>
            <a:r>
              <a:rPr lang="fr-FR" dirty="0"/>
              <a:t> </a:t>
            </a:r>
            <a:r>
              <a:rPr lang="fr-FR" dirty="0" smtClean="0"/>
              <a:t>?</a:t>
            </a:r>
            <a:endParaRPr lang="ro-RO" dirty="0" smtClean="0"/>
          </a:p>
          <a:p>
            <a:r>
              <a:rPr lang="ro-RO" dirty="0" smtClean="0"/>
              <a:t>Dar îmi garantaţi că mă fac bine</a:t>
            </a:r>
            <a:r>
              <a:rPr lang="fr-FR" dirty="0"/>
              <a:t> </a:t>
            </a:r>
            <a:r>
              <a:rPr lang="fr-FR" dirty="0" smtClean="0"/>
              <a:t>?</a:t>
            </a:r>
            <a:endParaRPr lang="ro-RO" dirty="0" smtClean="0"/>
          </a:p>
          <a:p>
            <a:r>
              <a:rPr lang="ro-RO" dirty="0" smtClean="0"/>
              <a:t>E femeiesc sau bărbătesc</a:t>
            </a:r>
            <a:r>
              <a:rPr lang="fr-FR" dirty="0"/>
              <a:t> </a:t>
            </a:r>
            <a:r>
              <a:rPr lang="fr-FR" dirty="0" smtClean="0"/>
              <a:t>?</a:t>
            </a:r>
            <a:endParaRPr lang="ro-RO" dirty="0" smtClean="0"/>
          </a:p>
          <a:p>
            <a:r>
              <a:rPr lang="ro-RO" dirty="0" smtClean="0"/>
              <a:t>E dintr-ăla care face pui</a:t>
            </a:r>
            <a:r>
              <a:rPr lang="fr-FR" dirty="0"/>
              <a:t> </a:t>
            </a:r>
            <a:r>
              <a:rPr lang="fr-FR" dirty="0" smtClean="0"/>
              <a:t>?</a:t>
            </a:r>
            <a:endParaRPr lang="ro-RO" dirty="0" smtClean="0"/>
          </a:p>
          <a:p>
            <a:r>
              <a:rPr lang="ro-RO" dirty="0" smtClean="0"/>
              <a:t>Dar cu pastile nu trece</a:t>
            </a:r>
            <a:r>
              <a:rPr lang="fr-FR" dirty="0"/>
              <a:t> </a:t>
            </a:r>
            <a:r>
              <a:rPr lang="fr-FR" dirty="0" smtClean="0"/>
              <a:t>?</a:t>
            </a:r>
            <a:endParaRPr lang="ro-RO" dirty="0" smtClean="0"/>
          </a:p>
          <a:p>
            <a:r>
              <a:rPr lang="ro-RO" dirty="0" smtClean="0"/>
              <a:t>Aţi mai avut cazuri dintr-astea</a:t>
            </a:r>
            <a:r>
              <a:rPr lang="fr-FR" dirty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4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Stabilirea rezecabilităţii şi operabilităţii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Şi mă puteţi face cu laserul</a:t>
            </a:r>
            <a:r>
              <a:rPr lang="fr-FR" dirty="0"/>
              <a:t> </a:t>
            </a:r>
            <a:r>
              <a:rPr lang="fr-FR" dirty="0" smtClean="0"/>
              <a:t>?</a:t>
            </a:r>
            <a:endParaRPr lang="ro-RO" dirty="0" smtClean="0"/>
          </a:p>
          <a:p>
            <a:r>
              <a:rPr lang="ro-RO" dirty="0" smtClean="0"/>
              <a:t>Dar cât de mare e tăietura</a:t>
            </a:r>
            <a:r>
              <a:rPr lang="fr-FR" dirty="0"/>
              <a:t> </a:t>
            </a:r>
            <a:r>
              <a:rPr lang="fr-FR" dirty="0" smtClean="0"/>
              <a:t>?</a:t>
            </a:r>
            <a:endParaRPr lang="ro-RO" dirty="0" smtClean="0"/>
          </a:p>
          <a:p>
            <a:r>
              <a:rPr lang="ro-RO" dirty="0" smtClean="0"/>
              <a:t>Eu am şi diabet şi iau şi trombostop...</a:t>
            </a:r>
          </a:p>
          <a:p>
            <a:r>
              <a:rPr lang="ro-RO" dirty="0" smtClean="0"/>
              <a:t>Am avut infarct acum o lună</a:t>
            </a:r>
          </a:p>
          <a:p>
            <a:r>
              <a:rPr lang="ro-RO" dirty="0" smtClean="0"/>
              <a:t>Am avut un accident vascular anul trecut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15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1679</TotalTime>
  <Words>766</Words>
  <Application>Microsoft Office PowerPoint</Application>
  <PresentationFormat>On-screen Show (4:3)</PresentationFormat>
  <Paragraphs>111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Apex</vt:lpstr>
      <vt:lpstr>            Chirurgul toracic: însoțitorul de cursă lungă al pacientului cu cancer bronhopulmonar...Oare, cel mai potrivit?   </vt:lpstr>
      <vt:lpstr>Chirurgia toracică</vt:lpstr>
      <vt:lpstr>Chirurgia toracică</vt:lpstr>
      <vt:lpstr>Cazul ideal de chirurgie toracică</vt:lpstr>
      <vt:lpstr>Cazul real de chirurgie toracică</vt:lpstr>
      <vt:lpstr>Primul contact cu pacientul</vt:lpstr>
      <vt:lpstr>Confirmarea diagnosticului</vt:lpstr>
      <vt:lpstr>Comunicarea diagnosticului</vt:lpstr>
      <vt:lpstr>Stabilirea rezecabilităţii şi operabilităţii</vt:lpstr>
      <vt:lpstr>FUMATUL !!!</vt:lpstr>
      <vt:lpstr>PowerPoint Presentation</vt:lpstr>
      <vt:lpstr>PowerPoint Presentation</vt:lpstr>
      <vt:lpstr>Circuitul pacientului cu cancer pulmonar</vt:lpstr>
      <vt:lpstr>Să devenim o orchestră ...</vt:lpstr>
      <vt:lpstr>... sau măcar o trupă de actori cu roluri precise ...</vt:lpstr>
      <vt:lpstr>Cea mai bună prevenţie în CBP ...</vt:lpstr>
      <vt:lpstr>Întrebările preoperatorii</vt:lpstr>
      <vt:lpstr>...şi cele postoperatorii...</vt:lpstr>
      <vt:lpstr>Pacientul pleacă acasă...</vt:lpstr>
      <vt:lpstr>A venit biopsia...</vt:lpstr>
      <vt:lpstr>Apar mici sau mari complicaţii</vt:lpstr>
      <vt:lpstr>Controalele postoperatorii</vt:lpstr>
      <vt:lpstr>Revederile întâmplătoare ...</vt:lpstr>
      <vt:lpstr>Şi plata cea mai importantă</vt:lpstr>
      <vt:lpstr>screening grosier ...</vt:lpstr>
      <vt:lpstr>Screening grosier (alternativa românească) ...</vt:lpstr>
      <vt:lpstr>Tumoră pulmonară japoneză ...</vt:lpstr>
      <vt:lpstr>... versus tumoră pulmonară românească</vt:lpstr>
      <vt:lpstr>Vă mulțumesc !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ABORDUL MULTIDISCIPLINAR IN CANCERUL BRONHOPULMONAR. PROPUNERE DE COLABORARE PNEUMOLOGIE-CHIRURGIE TORACICA-ONCOLOGIE PENTRU REGIUNEA OLTENIA</dc:title>
  <dc:creator>Your User Name</dc:creator>
  <cp:lastModifiedBy>Alin</cp:lastModifiedBy>
  <cp:revision>161</cp:revision>
  <dcterms:created xsi:type="dcterms:W3CDTF">2011-03-21T00:34:40Z</dcterms:created>
  <dcterms:modified xsi:type="dcterms:W3CDTF">2021-09-02T22:50:20Z</dcterms:modified>
</cp:coreProperties>
</file>