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dec Pro" pitchFamily="2" charset="0"/>
      <p:regular r:id="rId16"/>
    </p:embeddedFont>
    <p:embeddedFont>
      <p:font typeface="Codec Pro ExtraBold" pitchFamily="2" charset="0"/>
      <p:regular r:id="rId17"/>
      <p:bold r:id="rId18"/>
    </p:embeddedFont>
    <p:embeddedFont>
      <p:font typeface="Libre Baskerville" panose="02000000000000000000" pitchFamily="2" charset="0"/>
      <p:regular r:id="rId19"/>
      <p:bold r:id="rId20"/>
      <p:italic r:id="rId21"/>
    </p:embeddedFont>
    <p:embeddedFont>
      <p:font typeface="Libre Baskerville Bold" panose="020000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7" autoAdjust="0"/>
    <p:restoredTop sz="94599" autoAdjust="0"/>
  </p:normalViewPr>
  <p:slideViewPr>
    <p:cSldViewPr>
      <p:cViewPr varScale="1">
        <p:scale>
          <a:sx n="62" d="100"/>
          <a:sy n="62" d="100"/>
        </p:scale>
        <p:origin x="22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D9F76-741B-5C4C-A1BE-1067E83681EE}" type="datetimeFigureOut">
              <a:rPr lang="en-RO" smtClean="0"/>
              <a:t>09.09.2023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5390F-D5AF-6B4D-A376-D734B0982504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3912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5390F-D5AF-6B4D-A376-D734B0982504}" type="slidenum">
              <a:rPr lang="en-RO" smtClean="0"/>
              <a:t>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31546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5390F-D5AF-6B4D-A376-D734B0982504}" type="slidenum">
              <a:rPr lang="en-RO" smtClean="0"/>
              <a:t>2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01914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impreunapentrumame.granturi.ubbcluj.r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impreunapentrumame.granturi.ubbcluj.r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mailto:marina.dascal@ubbcluj.ro" TargetMode="External"/><Relationship Id="rId3" Type="http://schemas.openxmlformats.org/officeDocument/2006/relationships/image" Target="../media/image2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28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5.png"/><Relationship Id="rId15" Type="http://schemas.openxmlformats.org/officeDocument/2006/relationships/image" Target="../media/image49.png"/><Relationship Id="rId10" Type="http://schemas.openxmlformats.org/officeDocument/2006/relationships/image" Target="../media/image46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hyperlink" Target="mailto:teodora.fratila@publichealth.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00303" y="-5295900"/>
            <a:ext cx="18479689" cy="18572551"/>
          </a:xfrm>
          <a:custGeom>
            <a:avLst/>
            <a:gdLst/>
            <a:ahLst/>
            <a:cxnLst/>
            <a:rect l="l" t="t" r="r" b="b"/>
            <a:pathLst>
              <a:path w="18479689" h="18572551">
                <a:moveTo>
                  <a:pt x="0" y="0"/>
                </a:moveTo>
                <a:lnTo>
                  <a:pt x="18479689" y="0"/>
                </a:lnTo>
                <a:lnTo>
                  <a:pt x="18479689" y="18572552"/>
                </a:lnTo>
                <a:lnTo>
                  <a:pt x="0" y="18572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3212211"/>
            <a:ext cx="10592800" cy="8108307"/>
          </a:xfrm>
          <a:custGeom>
            <a:avLst/>
            <a:gdLst/>
            <a:ahLst/>
            <a:cxnLst/>
            <a:rect l="l" t="t" r="r" b="b"/>
            <a:pathLst>
              <a:path w="10592800" h="8108307">
                <a:moveTo>
                  <a:pt x="0" y="0"/>
                </a:moveTo>
                <a:lnTo>
                  <a:pt x="10592800" y="0"/>
                </a:lnTo>
                <a:lnTo>
                  <a:pt x="10592800" y="8108307"/>
                </a:lnTo>
                <a:lnTo>
                  <a:pt x="0" y="8108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529641">
            <a:off x="4058131" y="-3387692"/>
            <a:ext cx="22140299" cy="19030141"/>
          </a:xfrm>
          <a:custGeom>
            <a:avLst/>
            <a:gdLst/>
            <a:ahLst/>
            <a:cxnLst/>
            <a:rect l="l" t="t" r="r" b="b"/>
            <a:pathLst>
              <a:path w="22331632" h="22331632">
                <a:moveTo>
                  <a:pt x="0" y="0"/>
                </a:moveTo>
                <a:lnTo>
                  <a:pt x="22331632" y="0"/>
                </a:lnTo>
                <a:lnTo>
                  <a:pt x="22331632" y="22331632"/>
                </a:lnTo>
                <a:lnTo>
                  <a:pt x="0" y="2233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15283" y="-3477231"/>
            <a:ext cx="11255816" cy="10191629"/>
          </a:xfrm>
          <a:custGeom>
            <a:avLst/>
            <a:gdLst/>
            <a:ahLst/>
            <a:cxnLst/>
            <a:rect l="l" t="t" r="r" b="b"/>
            <a:pathLst>
              <a:path w="11255816" h="10191629">
                <a:moveTo>
                  <a:pt x="0" y="0"/>
                </a:moveTo>
                <a:lnTo>
                  <a:pt x="11255816" y="0"/>
                </a:lnTo>
                <a:lnTo>
                  <a:pt x="11255816" y="10191630"/>
                </a:lnTo>
                <a:lnTo>
                  <a:pt x="0" y="1019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3639" y="483895"/>
            <a:ext cx="3383087" cy="784127"/>
          </a:xfrm>
          <a:custGeom>
            <a:avLst/>
            <a:gdLst/>
            <a:ahLst/>
            <a:cxnLst/>
            <a:rect l="l" t="t" r="r" b="b"/>
            <a:pathLst>
              <a:path w="3383087" h="784127">
                <a:moveTo>
                  <a:pt x="0" y="0"/>
                </a:moveTo>
                <a:lnTo>
                  <a:pt x="3383088" y="0"/>
                </a:lnTo>
                <a:lnTo>
                  <a:pt x="3383088" y="784127"/>
                </a:lnTo>
                <a:lnTo>
                  <a:pt x="0" y="784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3016677"/>
            <a:ext cx="9857883" cy="522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0"/>
              </a:lnSpc>
            </a:pPr>
            <a:r>
              <a:rPr lang="en-US" sz="6000" dirty="0" err="1">
                <a:solidFill>
                  <a:srgbClr val="FFFFFF"/>
                </a:solidFill>
                <a:latin typeface="Codec Pro ExtraBold"/>
              </a:rPr>
              <a:t>Împreună</a:t>
            </a:r>
            <a:r>
              <a:rPr lang="en-US" sz="60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odec Pro ExtraBold"/>
              </a:rPr>
              <a:t>Fără</a:t>
            </a:r>
            <a:r>
              <a:rPr lang="en-US" sz="60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odec Pro ExtraBold"/>
              </a:rPr>
              <a:t>Fum</a:t>
            </a:r>
            <a:r>
              <a:rPr lang="en-US" sz="6000" dirty="0">
                <a:solidFill>
                  <a:srgbClr val="FFFFFF"/>
                </a:solidFill>
                <a:latin typeface="Codec Pro ExtraBold"/>
              </a:rPr>
              <a:t>:</a:t>
            </a:r>
          </a:p>
          <a:p>
            <a:pPr>
              <a:lnSpc>
                <a:spcPts val="6120"/>
              </a:lnSpc>
            </a:pPr>
            <a:endParaRPr lang="en-US" sz="6000" dirty="0">
              <a:solidFill>
                <a:srgbClr val="FFFFFF"/>
              </a:solidFill>
              <a:latin typeface="Codec Pro ExtraBold"/>
            </a:endParaRPr>
          </a:p>
          <a:p>
            <a:pPr>
              <a:lnSpc>
                <a:spcPts val="5508"/>
              </a:lnSpc>
            </a:pP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o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aplicație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mobilă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pentru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renunțarea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la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fumat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în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sarcină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alături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de o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persoană</a:t>
            </a:r>
            <a:r>
              <a:rPr lang="en-US" sz="5400" dirty="0">
                <a:solidFill>
                  <a:srgbClr val="FFFFFF"/>
                </a:solidFill>
                <a:latin typeface="Codec Pro ExtraBold"/>
              </a:rPr>
              <a:t> de </a:t>
            </a:r>
            <a:r>
              <a:rPr lang="en-US" sz="5400" dirty="0" err="1">
                <a:solidFill>
                  <a:srgbClr val="FFFFFF"/>
                </a:solidFill>
                <a:latin typeface="Codec Pro ExtraBold"/>
              </a:rPr>
              <a:t>sprijin</a:t>
            </a:r>
            <a:endParaRPr lang="en-US" sz="5400" dirty="0">
              <a:solidFill>
                <a:srgbClr val="FFFFFF"/>
              </a:solidFill>
              <a:latin typeface="Codec Pro ExtraBold"/>
            </a:endParaRPr>
          </a:p>
          <a:p>
            <a:pPr>
              <a:lnSpc>
                <a:spcPts val="6120"/>
              </a:lnSpc>
            </a:pPr>
            <a:endParaRPr lang="en-US" sz="5400" dirty="0">
              <a:solidFill>
                <a:srgbClr val="FFFFFF"/>
              </a:solidFill>
              <a:latin typeface="Codec Pro ExtraBold"/>
            </a:endParaRPr>
          </a:p>
        </p:txBody>
      </p:sp>
      <p:pic>
        <p:nvPicPr>
          <p:cNvPr id="1026" name="Picture 2" descr="Text&#10;&#10;Description automatically generated">
            <a:extLst>
              <a:ext uri="{FF2B5EF4-FFF2-40B4-BE49-F238E27FC236}">
                <a16:creationId xmlns:a16="http://schemas.microsoft.com/office/drawing/2014/main" id="{3FAC42E5-4306-2982-5ADE-FFA46C94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9" y="8703732"/>
            <a:ext cx="4225292" cy="13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ext&#10;&#10;Description automatically generated">
            <a:extLst>
              <a:ext uri="{FF2B5EF4-FFF2-40B4-BE49-F238E27FC236}">
                <a16:creationId xmlns:a16="http://schemas.microsoft.com/office/drawing/2014/main" id="{841A34C4-6643-FBE0-9639-7263AB33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50" y="9084004"/>
            <a:ext cx="3058845" cy="81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8270525-C6CC-B6E6-23F0-7A0363DC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88" y="9230917"/>
            <a:ext cx="3165810" cy="6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F5E382-CA2E-0011-18C0-0484623B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611" y="9173735"/>
            <a:ext cx="3207449" cy="6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842C60B1-CCCB-C30E-94D6-911DF173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209" y="9202883"/>
            <a:ext cx="268941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DA8CFDE8-F6FD-44B9-CA16-1E0B87FA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25" y="-480632"/>
            <a:ext cx="1027112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7D3D2C3-2F32-D0FF-7BD8-C7A1240642EB}"/>
              </a:ext>
            </a:extLst>
          </p:cNvPr>
          <p:cNvSpPr txBox="1"/>
          <p:nvPr/>
        </p:nvSpPr>
        <p:spPr>
          <a:xfrm>
            <a:off x="1028700" y="7886491"/>
            <a:ext cx="16230600" cy="42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Psih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Andreea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Morar</a:t>
            </a:r>
            <a:endParaRPr lang="en-US" sz="2000" dirty="0">
              <a:solidFill>
                <a:srgbClr val="FFFFFF"/>
              </a:solidFill>
              <a:latin typeface="Libre Baskervil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74963">
            <a:off x="5154918" y="-4386011"/>
            <a:ext cx="14140186" cy="17332199"/>
          </a:xfrm>
          <a:custGeom>
            <a:avLst/>
            <a:gdLst/>
            <a:ahLst/>
            <a:cxnLst/>
            <a:rect l="l" t="t" r="r" b="b"/>
            <a:pathLst>
              <a:path w="14140186" h="17332199">
                <a:moveTo>
                  <a:pt x="0" y="0"/>
                </a:moveTo>
                <a:lnTo>
                  <a:pt x="14140185" y="0"/>
                </a:lnTo>
                <a:lnTo>
                  <a:pt x="14140185" y="17332199"/>
                </a:lnTo>
                <a:lnTo>
                  <a:pt x="0" y="1733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882" y="2684523"/>
            <a:ext cx="9656440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FFFFFF"/>
                </a:solidFill>
                <a:latin typeface="Libre Baskerville Bold"/>
              </a:rPr>
              <a:t>studiu clinic randomizat</a:t>
            </a:r>
          </a:p>
        </p:txBody>
      </p:sp>
      <p:sp>
        <p:nvSpPr>
          <p:cNvPr id="4" name="AutoShape 4"/>
          <p:cNvSpPr/>
          <p:nvPr/>
        </p:nvSpPr>
        <p:spPr>
          <a:xfrm>
            <a:off x="5857101" y="2904868"/>
            <a:ext cx="150681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TextBox 6"/>
          <p:cNvSpPr txBox="1"/>
          <p:nvPr/>
        </p:nvSpPr>
        <p:spPr>
          <a:xfrm>
            <a:off x="1028882" y="1235696"/>
            <a:ext cx="737807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Codec Pro ExtraBold"/>
              </a:rPr>
              <a:t>Împreună Fără Fum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7131" y="2455923"/>
            <a:ext cx="9656440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program GRATUIT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pentru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femeile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însărcinate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care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doresc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să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renunțe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la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fumat</a:t>
            </a:r>
            <a:endParaRPr lang="en-US" sz="2800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882" y="3829873"/>
            <a:ext cx="16230600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300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diade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(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femeia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însărcinată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+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persoana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sprijin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)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în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perioada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2022-2025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23BACD4-6A60-6866-0850-0C010D0595BE}"/>
              </a:ext>
            </a:extLst>
          </p:cNvPr>
          <p:cNvSpPr/>
          <p:nvPr/>
        </p:nvSpPr>
        <p:spPr>
          <a:xfrm>
            <a:off x="3500131" y="6172200"/>
            <a:ext cx="649454" cy="2334638"/>
          </a:xfrm>
          <a:custGeom>
            <a:avLst/>
            <a:gdLst/>
            <a:ahLst/>
            <a:cxnLst/>
            <a:rect l="l" t="t" r="r" b="b"/>
            <a:pathLst>
              <a:path w="649454" h="2334638">
                <a:moveTo>
                  <a:pt x="0" y="0"/>
                </a:moveTo>
                <a:lnTo>
                  <a:pt x="649454" y="0"/>
                </a:lnTo>
                <a:lnTo>
                  <a:pt x="649454" y="2334638"/>
                </a:lnTo>
                <a:lnTo>
                  <a:pt x="0" y="233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81A2D8C-FAFF-47E9-A122-0EFD9F7ABF7A}"/>
              </a:ext>
            </a:extLst>
          </p:cNvPr>
          <p:cNvSpPr/>
          <p:nvPr/>
        </p:nvSpPr>
        <p:spPr>
          <a:xfrm>
            <a:off x="1028882" y="6172200"/>
            <a:ext cx="670678" cy="2334638"/>
          </a:xfrm>
          <a:custGeom>
            <a:avLst/>
            <a:gdLst/>
            <a:ahLst/>
            <a:cxnLst/>
            <a:rect l="l" t="t" r="r" b="b"/>
            <a:pathLst>
              <a:path w="670678" h="2334638">
                <a:moveTo>
                  <a:pt x="0" y="0"/>
                </a:moveTo>
                <a:lnTo>
                  <a:pt x="670677" y="0"/>
                </a:lnTo>
                <a:lnTo>
                  <a:pt x="670677" y="2334638"/>
                </a:lnTo>
                <a:lnTo>
                  <a:pt x="0" y="233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48732C1-9975-D283-40FD-5A5D5150C97A}"/>
              </a:ext>
            </a:extLst>
          </p:cNvPr>
          <p:cNvSpPr/>
          <p:nvPr/>
        </p:nvSpPr>
        <p:spPr>
          <a:xfrm>
            <a:off x="2292198" y="6970940"/>
            <a:ext cx="615294" cy="615294"/>
          </a:xfrm>
          <a:custGeom>
            <a:avLst/>
            <a:gdLst/>
            <a:ahLst/>
            <a:cxnLst/>
            <a:rect l="l" t="t" r="r" b="b"/>
            <a:pathLst>
              <a:path w="615294" h="615294">
                <a:moveTo>
                  <a:pt x="0" y="0"/>
                </a:moveTo>
                <a:lnTo>
                  <a:pt x="615295" y="0"/>
                </a:lnTo>
                <a:lnTo>
                  <a:pt x="615295" y="615295"/>
                </a:lnTo>
                <a:lnTo>
                  <a:pt x="0" y="615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310A59AE-6449-71A8-20FD-5573A9E1FDC3}"/>
              </a:ext>
            </a:extLst>
          </p:cNvPr>
          <p:cNvSpPr txBox="1"/>
          <p:nvPr/>
        </p:nvSpPr>
        <p:spPr>
          <a:xfrm>
            <a:off x="2817448" y="5130600"/>
            <a:ext cx="2014821" cy="64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</a:rPr>
              <a:t>persoană de sprijin 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01976344-9B49-3AE6-5552-79FC3075BC0B}"/>
              </a:ext>
            </a:extLst>
          </p:cNvPr>
          <p:cNvSpPr txBox="1"/>
          <p:nvPr/>
        </p:nvSpPr>
        <p:spPr>
          <a:xfrm>
            <a:off x="1485311" y="8766175"/>
            <a:ext cx="2014821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află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despre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studiu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în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Libre Baskerville Bold"/>
              </a:rPr>
              <a:t>spital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sau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Libre Baskerville Bold"/>
              </a:rPr>
              <a:t>online </a:t>
            </a: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AC1F4EF1-0AEF-D450-F0A5-456DA1F78962}"/>
              </a:ext>
            </a:extLst>
          </p:cNvPr>
          <p:cNvSpPr/>
          <p:nvPr/>
        </p:nvSpPr>
        <p:spPr>
          <a:xfrm>
            <a:off x="4832269" y="7240488"/>
            <a:ext cx="150681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20400481-24AF-A1A3-64BD-C3A8047829B2}"/>
              </a:ext>
            </a:extLst>
          </p:cNvPr>
          <p:cNvSpPr txBox="1"/>
          <p:nvPr/>
        </p:nvSpPr>
        <p:spPr>
          <a:xfrm>
            <a:off x="6518527" y="6624538"/>
            <a:ext cx="2625473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alocare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aleatorie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în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 Bold"/>
              </a:rPr>
              <a:t>grupul</a:t>
            </a:r>
            <a:r>
              <a:rPr lang="en-US" sz="2000" dirty="0">
                <a:solidFill>
                  <a:srgbClr val="FFFFFF"/>
                </a:solidFill>
                <a:latin typeface="Libre Baskerville Bold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Libre Baskerville Bold"/>
              </a:rPr>
              <a:t>intervenție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sau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 Bold"/>
              </a:rPr>
              <a:t>grupul</a:t>
            </a:r>
            <a:r>
              <a:rPr lang="en-US" sz="2000" dirty="0">
                <a:solidFill>
                  <a:srgbClr val="FFFFFF"/>
                </a:solidFill>
                <a:latin typeface="Libre Baskerville Bold"/>
              </a:rPr>
              <a:t> de control</a:t>
            </a:r>
          </a:p>
        </p:txBody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7C1FE2FE-2E83-9606-BD93-9A5868A34803}"/>
              </a:ext>
            </a:extLst>
          </p:cNvPr>
          <p:cNvSpPr/>
          <p:nvPr/>
        </p:nvSpPr>
        <p:spPr>
          <a:xfrm>
            <a:off x="9510991" y="7221438"/>
            <a:ext cx="150681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51C0FDED-6F0A-44E1-AEA8-24EDBE924244}"/>
              </a:ext>
            </a:extLst>
          </p:cNvPr>
          <p:cNvSpPr txBox="1"/>
          <p:nvPr/>
        </p:nvSpPr>
        <p:spPr>
          <a:xfrm>
            <a:off x="11352615" y="4806750"/>
            <a:ext cx="2625473" cy="13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folosirea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Libre Baskerville"/>
              </a:rPr>
              <a:t>aplicației</a:t>
            </a:r>
            <a:r>
              <a:rPr lang="en-US" sz="2000" b="1" dirty="0">
                <a:solidFill>
                  <a:srgbClr val="FFFFFF"/>
                </a:solidFill>
                <a:latin typeface="Libre Baskerville"/>
              </a:rPr>
              <a:t> mobile 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de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către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150 din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cele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300 de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diade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înrolate</a:t>
            </a:r>
            <a:endParaRPr lang="en-US" sz="2000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C0A777D2-B218-CA8C-7755-6F18A87436EA}"/>
              </a:ext>
            </a:extLst>
          </p:cNvPr>
          <p:cNvSpPr/>
          <p:nvPr/>
        </p:nvSpPr>
        <p:spPr>
          <a:xfrm>
            <a:off x="14159063" y="7240488"/>
            <a:ext cx="150681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8CF129E-F329-FAFB-4A9A-ADE7F442A2A3}"/>
              </a:ext>
            </a:extLst>
          </p:cNvPr>
          <p:cNvSpPr txBox="1"/>
          <p:nvPr/>
        </p:nvSpPr>
        <p:spPr>
          <a:xfrm>
            <a:off x="477900" y="5050535"/>
            <a:ext cx="2014821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femeie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însărcinată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fumătoare</a:t>
            </a:r>
            <a:endParaRPr lang="en-US" sz="2000" dirty="0">
              <a:solidFill>
                <a:srgbClr val="FFFFFF"/>
              </a:solidFill>
              <a:latin typeface="Libre Baskerville"/>
            </a:endParaRP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534DB51C-6A82-9D63-794A-3B318760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231" y="6006913"/>
            <a:ext cx="3899154" cy="390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1ABBFD06-1FD1-C996-28EA-77C04F70C474}"/>
              </a:ext>
            </a:extLst>
          </p:cNvPr>
          <p:cNvSpPr txBox="1"/>
          <p:nvPr/>
        </p:nvSpPr>
        <p:spPr>
          <a:xfrm>
            <a:off x="15665877" y="7034113"/>
            <a:ext cx="2014821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evaluare</a:t>
            </a:r>
            <a:endParaRPr lang="en-US" sz="2000" dirty="0">
              <a:solidFill>
                <a:srgbClr val="FFFFFF"/>
              </a:solidFill>
              <a:latin typeface="Libre Baskervil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4838" y="2429341"/>
            <a:ext cx="14806896" cy="12104637"/>
          </a:xfrm>
          <a:custGeom>
            <a:avLst/>
            <a:gdLst/>
            <a:ahLst/>
            <a:cxnLst/>
            <a:rect l="l" t="t" r="r" b="b"/>
            <a:pathLst>
              <a:path w="14806896" h="12104637">
                <a:moveTo>
                  <a:pt x="0" y="0"/>
                </a:moveTo>
                <a:lnTo>
                  <a:pt x="14806896" y="0"/>
                </a:lnTo>
                <a:lnTo>
                  <a:pt x="14806896" y="12104638"/>
                </a:lnTo>
                <a:lnTo>
                  <a:pt x="0" y="1210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7070" y="6631503"/>
            <a:ext cx="2992628" cy="3700313"/>
          </a:xfrm>
          <a:custGeom>
            <a:avLst/>
            <a:gdLst/>
            <a:ahLst/>
            <a:cxnLst/>
            <a:rect l="l" t="t" r="r" b="b"/>
            <a:pathLst>
              <a:path w="2992628" h="3700313">
                <a:moveTo>
                  <a:pt x="0" y="0"/>
                </a:moveTo>
                <a:lnTo>
                  <a:pt x="2992629" y="0"/>
                </a:lnTo>
                <a:lnTo>
                  <a:pt x="2992629" y="3700313"/>
                </a:lnTo>
                <a:lnTo>
                  <a:pt x="0" y="3700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10066"/>
            <a:ext cx="13212829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5700">
                <a:solidFill>
                  <a:srgbClr val="4183FF"/>
                </a:solidFill>
                <a:latin typeface="Codec Pro ExtraBold"/>
              </a:rPr>
              <a:t>Cine se poate înscrie în programul Împreună Fără Fum?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90323"/>
            <a:ext cx="5366138" cy="4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Libre Baskerville"/>
              </a:rPr>
              <a:t>O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 Bold"/>
              </a:rPr>
              <a:t>diadă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formată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din: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3384" y="3704705"/>
            <a:ext cx="11134416" cy="4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3" lvl="1" indent="-302261" algn="l">
              <a:lnSpc>
                <a:spcPts val="3640"/>
              </a:lnSpc>
              <a:buFont typeface="Arial"/>
              <a:buChar char="•"/>
            </a:pP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o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femeie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care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fumează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și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e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însărcinată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în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&lt;32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săptămâni</a:t>
            </a:r>
            <a:endParaRPr lang="en-US" sz="2800" u="none" strike="noStrike" dirty="0">
              <a:solidFill>
                <a:srgbClr val="000000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43384" y="4396996"/>
            <a:ext cx="16544616" cy="4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persoana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sa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de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sprijin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,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fumătoare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sau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nu (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partenerul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, mama, o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prietenă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o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vecină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,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etc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20387" y="6161708"/>
            <a:ext cx="5260334" cy="4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4183FF"/>
                </a:solidFill>
                <a:latin typeface="Libre Baskerville Bold"/>
              </a:rPr>
              <a:t>T</a:t>
            </a:r>
            <a:r>
              <a:rPr lang="en-US" sz="2800" u="none" strike="noStrike" dirty="0" err="1">
                <a:solidFill>
                  <a:srgbClr val="4183FF"/>
                </a:solidFill>
                <a:latin typeface="Libre Baskerville Bold"/>
              </a:rPr>
              <a:t>oți</a:t>
            </a:r>
            <a:r>
              <a:rPr lang="en-US" sz="2800" u="none" strike="noStrike" dirty="0">
                <a:solidFill>
                  <a:srgbClr val="4183FF"/>
                </a:solidFill>
                <a:latin typeface="Libre Baskerville Bold"/>
              </a:rPr>
              <a:t> </a:t>
            </a:r>
            <a:r>
              <a:rPr lang="en-US" sz="2800" u="none" strike="noStrike" dirty="0" err="1">
                <a:solidFill>
                  <a:srgbClr val="4183FF"/>
                </a:solidFill>
                <a:latin typeface="Libre Baskerville Bold"/>
              </a:rPr>
              <a:t>participanții</a:t>
            </a:r>
            <a:r>
              <a:rPr lang="en-US" sz="2800" u="none" strike="noStrike" dirty="0">
                <a:solidFill>
                  <a:srgbClr val="4183FF"/>
                </a:solidFill>
                <a:latin typeface="Libre Baskerville Bold"/>
              </a:rPr>
              <a:t> </a:t>
            </a:r>
            <a:r>
              <a:rPr lang="en-US" sz="2800" u="none" strike="noStrike" dirty="0" err="1">
                <a:solidFill>
                  <a:srgbClr val="4183FF"/>
                </a:solidFill>
                <a:latin typeface="Libre Baskerville Bold"/>
              </a:rPr>
              <a:t>trebuie</a:t>
            </a:r>
            <a:r>
              <a:rPr lang="en-US" sz="2800" u="none" strike="noStrike" dirty="0">
                <a:solidFill>
                  <a:srgbClr val="4183FF"/>
                </a:solidFill>
                <a:latin typeface="Libre Baskerville Bold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14425" y="6786912"/>
            <a:ext cx="7164766" cy="227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aibă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peste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18 ani, </a:t>
            </a:r>
          </a:p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vorbească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limba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română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</a:p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aibă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un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telefon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cu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sistem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de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operare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Android, cu </a:t>
            </a:r>
            <a:r>
              <a:rPr lang="en-US" sz="2800" u="none" strike="noStrike" dirty="0" err="1">
                <a:solidFill>
                  <a:srgbClr val="000000"/>
                </a:solidFill>
                <a:latin typeface="Libre Baskerville"/>
              </a:rPr>
              <a:t>acces</a:t>
            </a:r>
            <a:r>
              <a:rPr lang="en-US" sz="2800" u="none" strike="noStrike" dirty="0">
                <a:solidFill>
                  <a:srgbClr val="000000"/>
                </a:solidFill>
                <a:latin typeface="Libre Baskerville"/>
              </a:rPr>
              <a:t> la internet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56949" y="-113502"/>
            <a:ext cx="11840849" cy="11599099"/>
          </a:xfrm>
          <a:custGeom>
            <a:avLst/>
            <a:gdLst/>
            <a:ahLst/>
            <a:cxnLst/>
            <a:rect l="l" t="t" r="r" b="b"/>
            <a:pathLst>
              <a:path w="11840849" h="11599099">
                <a:moveTo>
                  <a:pt x="0" y="0"/>
                </a:moveTo>
                <a:lnTo>
                  <a:pt x="11840849" y="0"/>
                </a:lnTo>
                <a:lnTo>
                  <a:pt x="11840849" y="11599099"/>
                </a:lnTo>
                <a:lnTo>
                  <a:pt x="0" y="11599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3582" y="-113502"/>
            <a:ext cx="18615164" cy="10920481"/>
            <a:chOff x="0" y="0"/>
            <a:chExt cx="24820219" cy="14560641"/>
          </a:xfrm>
        </p:grpSpPr>
        <p:sp>
          <p:nvSpPr>
            <p:cNvPr id="4" name="Freeform 4"/>
            <p:cNvSpPr/>
            <p:nvPr/>
          </p:nvSpPr>
          <p:spPr>
            <a:xfrm>
              <a:off x="0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6" y="0"/>
                  </a:lnTo>
                  <a:lnTo>
                    <a:pt x="8273406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6" y="0"/>
                  </a:lnTo>
                  <a:lnTo>
                    <a:pt x="8273406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6000"/>
              </a:blip>
              <a:stretch>
                <a:fillRect l="-25496" r="-9825" b="-503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8273406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6" y="0"/>
                  </a:lnTo>
                  <a:lnTo>
                    <a:pt x="8273406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6546812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7" y="0"/>
                  </a:lnTo>
                  <a:lnTo>
                    <a:pt x="8273407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273406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6" y="0"/>
                  </a:lnTo>
                  <a:lnTo>
                    <a:pt x="8273406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6000"/>
              </a:blip>
              <a:stretch>
                <a:fillRect l="-25496" r="-9825" b="-503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546812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7" y="0"/>
                  </a:lnTo>
                  <a:lnTo>
                    <a:pt x="8273407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6000"/>
              </a:blip>
              <a:stretch>
                <a:fillRect l="-25496" r="-9825" b="-503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289813" y="2820474"/>
            <a:ext cx="2293836" cy="2323026"/>
            <a:chOff x="0" y="0"/>
            <a:chExt cx="812800" cy="8231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23143"/>
            </a:xfrm>
            <a:custGeom>
              <a:avLst/>
              <a:gdLst/>
              <a:ahLst/>
              <a:cxnLst/>
              <a:rect l="l" t="t" r="r" b="b"/>
              <a:pathLst>
                <a:path w="812800" h="823143">
                  <a:moveTo>
                    <a:pt x="406400" y="0"/>
                  </a:moveTo>
                  <a:cubicBezTo>
                    <a:pt x="181951" y="0"/>
                    <a:pt x="0" y="184267"/>
                    <a:pt x="0" y="411572"/>
                  </a:cubicBezTo>
                  <a:cubicBezTo>
                    <a:pt x="0" y="638876"/>
                    <a:pt x="181951" y="823143"/>
                    <a:pt x="406400" y="823143"/>
                  </a:cubicBezTo>
                  <a:cubicBezTo>
                    <a:pt x="630849" y="823143"/>
                    <a:pt x="812800" y="638876"/>
                    <a:pt x="812800" y="411572"/>
                  </a:cubicBezTo>
                  <a:cubicBezTo>
                    <a:pt x="812800" y="1842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4183FF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68940" y="57968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159"/>
                </a:lnSpc>
                <a:spcBef>
                  <a:spcPct val="0"/>
                </a:spcBef>
              </a:pPr>
              <a:r>
                <a:rPr lang="en-US" sz="6799" dirty="0">
                  <a:solidFill>
                    <a:srgbClr val="4183FF"/>
                  </a:solidFill>
                  <a:latin typeface="Codec Pro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59433" y="2820474"/>
            <a:ext cx="2323026" cy="2348771"/>
            <a:chOff x="0" y="0"/>
            <a:chExt cx="812800" cy="8218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4183FF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56633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159"/>
                </a:lnSpc>
                <a:spcBef>
                  <a:spcPct val="0"/>
                </a:spcBef>
              </a:pPr>
              <a:r>
                <a:rPr lang="en-US" sz="6799" dirty="0">
                  <a:solidFill>
                    <a:srgbClr val="4183FF"/>
                  </a:solidFill>
                  <a:latin typeface="Codec Pro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688674" y="2928003"/>
            <a:ext cx="2329409" cy="2334462"/>
            <a:chOff x="0" y="0"/>
            <a:chExt cx="812800" cy="8145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97330"/>
            </a:xfrm>
            <a:custGeom>
              <a:avLst/>
              <a:gdLst/>
              <a:ahLst/>
              <a:cxnLst/>
              <a:rect l="l" t="t" r="r" b="b"/>
              <a:pathLst>
                <a:path w="812800" h="797330">
                  <a:moveTo>
                    <a:pt x="406400" y="0"/>
                  </a:moveTo>
                  <a:cubicBezTo>
                    <a:pt x="181951" y="0"/>
                    <a:pt x="0" y="178488"/>
                    <a:pt x="0" y="398665"/>
                  </a:cubicBezTo>
                  <a:cubicBezTo>
                    <a:pt x="0" y="618842"/>
                    <a:pt x="181951" y="797330"/>
                    <a:pt x="406400" y="797330"/>
                  </a:cubicBezTo>
                  <a:cubicBezTo>
                    <a:pt x="630849" y="797330"/>
                    <a:pt x="812800" y="618842"/>
                    <a:pt x="812800" y="398665"/>
                  </a:cubicBezTo>
                  <a:cubicBezTo>
                    <a:pt x="812800" y="17848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4183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64158" y="49388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159"/>
                </a:lnSpc>
                <a:spcBef>
                  <a:spcPct val="0"/>
                </a:spcBef>
              </a:pPr>
              <a:r>
                <a:rPr lang="en-US" sz="6799" dirty="0">
                  <a:solidFill>
                    <a:srgbClr val="4183FF"/>
                  </a:solidFill>
                  <a:latin typeface="Codec Pro"/>
                </a:rPr>
                <a:t>3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4328588" y="6701267"/>
            <a:ext cx="2056026" cy="1854162"/>
          </a:xfrm>
          <a:custGeom>
            <a:avLst/>
            <a:gdLst/>
            <a:ahLst/>
            <a:cxnLst/>
            <a:rect l="l" t="t" r="r" b="b"/>
            <a:pathLst>
              <a:path w="2056026" h="1854162">
                <a:moveTo>
                  <a:pt x="0" y="0"/>
                </a:moveTo>
                <a:lnTo>
                  <a:pt x="2056025" y="0"/>
                </a:lnTo>
                <a:lnTo>
                  <a:pt x="2056025" y="1854161"/>
                </a:lnTo>
                <a:lnTo>
                  <a:pt x="0" y="185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272110" y="5312783"/>
            <a:ext cx="432924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9"/>
              </a:lnSpc>
              <a:spcBef>
                <a:spcPct val="0"/>
              </a:spcBef>
            </a:pPr>
            <a:r>
              <a:rPr lang="en-US" sz="3599" dirty="0" err="1">
                <a:solidFill>
                  <a:srgbClr val="000000"/>
                </a:solidFill>
                <a:latin typeface="Codec Pro ExtraBold"/>
              </a:rPr>
              <a:t>Repartizare</a:t>
            </a:r>
            <a:r>
              <a:rPr lang="en-US" sz="3599" dirty="0">
                <a:solidFill>
                  <a:srgbClr val="000000"/>
                </a:solidFill>
                <a:latin typeface="Codec Pro ExtraBol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Codec Pro ExtraBold"/>
              </a:rPr>
              <a:t>aleatorie</a:t>
            </a:r>
            <a:endParaRPr lang="en-US" sz="3599" dirty="0">
              <a:solidFill>
                <a:srgbClr val="000000"/>
              </a:solidFill>
              <a:latin typeface="Codec Pro Extra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67930" y="5312783"/>
            <a:ext cx="31060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Codec Pro ExtraBold"/>
              </a:rPr>
              <a:t>Înscrierea diadei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67910" y="6552042"/>
            <a:ext cx="330607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completarea unui chestionar online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56140" y="5312783"/>
            <a:ext cx="379447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Codec Pro ExtraBold"/>
              </a:rPr>
              <a:t>Evaluări periodice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9828" y="569077"/>
            <a:ext cx="13212829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5700">
                <a:solidFill>
                  <a:srgbClr val="4183FF"/>
                </a:solidFill>
                <a:latin typeface="Codec Pro ExtraBold"/>
              </a:rPr>
              <a:t>Ce presupune pentru participanți programul Împreună Fără Fum?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52279" y="6663167"/>
            <a:ext cx="4449074" cy="284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Libre Baskerville Bold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latin typeface="Libre Baskerville Bold"/>
              </a:rPr>
              <a:t>grup</a:t>
            </a:r>
            <a:r>
              <a:rPr lang="en-US" sz="2000" dirty="0">
                <a:solidFill>
                  <a:srgbClr val="000000"/>
                </a:solidFill>
                <a:latin typeface="Libre Baskerville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Libre Baskerville Bold"/>
              </a:rPr>
              <a:t>intervenție</a:t>
            </a:r>
            <a:r>
              <a:rPr lang="en-US" sz="2000" dirty="0">
                <a:solidFill>
                  <a:srgbClr val="000000"/>
                </a:solidFill>
                <a:latin typeface="Libre Baskerville Bold"/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Libre Baskerville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aplicația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mobilă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ședințe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consiliere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pentru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renunțarea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fumat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)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Libre Baskerville"/>
            </a:endParaRP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Libre Baskerville Bold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latin typeface="Libre Baskerville Bold"/>
              </a:rPr>
              <a:t>grup</a:t>
            </a:r>
            <a:r>
              <a:rPr lang="en-US" sz="2000" dirty="0">
                <a:solidFill>
                  <a:srgbClr val="000000"/>
                </a:solidFill>
                <a:latin typeface="Libre Baskerville Bold"/>
              </a:rPr>
              <a:t> de control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Libre Baskerville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informații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despre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renunțarea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fumat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)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00342" y="6589133"/>
            <a:ext cx="3306074" cy="177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completarea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unor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chestionare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online la 1, 3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și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6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luni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după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naștere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și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confirmare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ibre Baskerville"/>
              </a:rPr>
              <a:t>biochimică</a:t>
            </a:r>
            <a:r>
              <a:rPr lang="en-US" sz="2000" dirty="0">
                <a:solidFill>
                  <a:srgbClr val="000000"/>
                </a:solidFill>
                <a:latin typeface="Libre Baskerville"/>
              </a:rPr>
              <a:t> (din saliva)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54948" y="8749917"/>
            <a:ext cx="5933872" cy="151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Toți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participanții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sunt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răsplătiți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pentru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timpul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lor cu </a:t>
            </a:r>
            <a:r>
              <a:rPr lang="en-US" sz="2400" dirty="0" err="1">
                <a:solidFill>
                  <a:srgbClr val="4183FF"/>
                </a:solidFill>
                <a:latin typeface="Codec Pro ExtraBold"/>
              </a:rPr>
              <a:t>carduri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cadou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pentru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cumpărături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online la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înscriere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și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după</a:t>
            </a:r>
            <a:r>
              <a:rPr lang="en-US" sz="24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2400" u="none" strike="noStrike" dirty="0" err="1">
                <a:solidFill>
                  <a:srgbClr val="4183FF"/>
                </a:solidFill>
                <a:latin typeface="Codec Pro ExtraBold"/>
              </a:rPr>
              <a:t>evaluări</a:t>
            </a:r>
            <a:endParaRPr lang="en-US" sz="2400" u="none" strike="noStrike" dirty="0">
              <a:solidFill>
                <a:srgbClr val="4183FF"/>
              </a:solidFill>
              <a:latin typeface="Codec Pro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24874" y="3541003"/>
            <a:ext cx="11055496" cy="10010249"/>
          </a:xfrm>
          <a:custGeom>
            <a:avLst/>
            <a:gdLst/>
            <a:ahLst/>
            <a:cxnLst/>
            <a:rect l="l" t="t" r="r" b="b"/>
            <a:pathLst>
              <a:path w="11055496" h="10010249">
                <a:moveTo>
                  <a:pt x="0" y="0"/>
                </a:moveTo>
                <a:lnTo>
                  <a:pt x="11055495" y="0"/>
                </a:lnTo>
                <a:lnTo>
                  <a:pt x="11055495" y="10010249"/>
                </a:lnTo>
                <a:lnTo>
                  <a:pt x="0" y="1001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22456" y="-2288574"/>
            <a:ext cx="14806896" cy="12104637"/>
          </a:xfrm>
          <a:custGeom>
            <a:avLst/>
            <a:gdLst/>
            <a:ahLst/>
            <a:cxnLst/>
            <a:rect l="l" t="t" r="r" b="b"/>
            <a:pathLst>
              <a:path w="14806896" h="12104637">
                <a:moveTo>
                  <a:pt x="0" y="0"/>
                </a:moveTo>
                <a:lnTo>
                  <a:pt x="14806895" y="0"/>
                </a:lnTo>
                <a:lnTo>
                  <a:pt x="14806895" y="12104638"/>
                </a:lnTo>
                <a:lnTo>
                  <a:pt x="0" y="121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85813" y="-299506"/>
            <a:ext cx="18615164" cy="10920481"/>
            <a:chOff x="0" y="0"/>
            <a:chExt cx="24820219" cy="14560641"/>
          </a:xfrm>
        </p:grpSpPr>
        <p:sp>
          <p:nvSpPr>
            <p:cNvPr id="5" name="Freeform 5"/>
            <p:cNvSpPr/>
            <p:nvPr/>
          </p:nvSpPr>
          <p:spPr>
            <a:xfrm>
              <a:off x="0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6" y="0"/>
                  </a:lnTo>
                  <a:lnTo>
                    <a:pt x="8273406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6" y="0"/>
                  </a:lnTo>
                  <a:lnTo>
                    <a:pt x="8273406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 b="-503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273406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6" y="0"/>
                  </a:lnTo>
                  <a:lnTo>
                    <a:pt x="8273406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546812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7" y="0"/>
                  </a:lnTo>
                  <a:lnTo>
                    <a:pt x="8273407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273406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6" y="0"/>
                  </a:lnTo>
                  <a:lnTo>
                    <a:pt x="8273406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 b="-503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546812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7" y="0"/>
                  </a:lnTo>
                  <a:lnTo>
                    <a:pt x="8273407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 b="-5036"/>
              </a:stretch>
            </a:blipFill>
          </p:spPr>
        </p:sp>
      </p:grpSp>
      <p:sp>
        <p:nvSpPr>
          <p:cNvPr id="11" name="AutoShape 11"/>
          <p:cNvSpPr/>
          <p:nvPr/>
        </p:nvSpPr>
        <p:spPr>
          <a:xfrm>
            <a:off x="1417192" y="8527077"/>
            <a:ext cx="458412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17192" y="5528589"/>
            <a:ext cx="458412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032627" y="7842882"/>
            <a:ext cx="2719464" cy="2444118"/>
          </a:xfrm>
          <a:custGeom>
            <a:avLst/>
            <a:gdLst/>
            <a:ahLst/>
            <a:cxnLst/>
            <a:rect l="l" t="t" r="r" b="b"/>
            <a:pathLst>
              <a:path w="2719464" h="2444118">
                <a:moveTo>
                  <a:pt x="0" y="0"/>
                </a:moveTo>
                <a:lnTo>
                  <a:pt x="2719463" y="0"/>
                </a:lnTo>
                <a:lnTo>
                  <a:pt x="2719463" y="2444118"/>
                </a:lnTo>
                <a:lnTo>
                  <a:pt x="0" y="2444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30393" y="5582980"/>
            <a:ext cx="4584125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conținut personalizat</a:t>
            </a:r>
          </a:p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informații științifice</a:t>
            </a:r>
          </a:p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urmărirea progresului sarcinii</a:t>
            </a:r>
          </a:p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sprijin de la cineva apropiat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0393" y="8584227"/>
            <a:ext cx="4584125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consiliere psihologică</a:t>
            </a:r>
          </a:p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telefonic</a:t>
            </a:r>
          </a:p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până la 10 ședințe</a:t>
            </a:r>
          </a:p>
          <a:p>
            <a:pPr marL="431802" lvl="1" indent="-21590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</a:rPr>
              <a:t>până la 1 lună după naștere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0392" y="7498377"/>
            <a:ext cx="821643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Ședințe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de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consiliere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pentru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renunțarea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la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fumat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prin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tehnica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Interviului</a:t>
            </a:r>
            <a:r>
              <a:rPr lang="en-US" sz="3000" u="none" strike="noStrike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u="none" strike="noStrike" dirty="0" err="1">
                <a:solidFill>
                  <a:srgbClr val="4183FF"/>
                </a:solidFill>
                <a:latin typeface="Codec Pro ExtraBold"/>
              </a:rPr>
              <a:t>Motivațional</a:t>
            </a:r>
            <a:endParaRPr lang="en-US" sz="3000" u="none" strike="noStrike" dirty="0">
              <a:solidFill>
                <a:srgbClr val="4183FF"/>
              </a:solidFill>
              <a:latin typeface="Codec Pro Extra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17192" y="4470929"/>
            <a:ext cx="4584125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 err="1">
                <a:solidFill>
                  <a:srgbClr val="4183FF"/>
                </a:solidFill>
                <a:latin typeface="Codec Pro ExtraBold"/>
              </a:rPr>
              <a:t>Aplicația</a:t>
            </a:r>
            <a:r>
              <a:rPr lang="en-US" sz="3000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dirty="0" err="1">
                <a:solidFill>
                  <a:srgbClr val="4183FF"/>
                </a:solidFill>
                <a:latin typeface="Codec Pro ExtraBold"/>
              </a:rPr>
              <a:t>Împreună</a:t>
            </a:r>
            <a:r>
              <a:rPr lang="en-US" sz="3000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dirty="0" err="1">
                <a:solidFill>
                  <a:srgbClr val="4183FF"/>
                </a:solidFill>
                <a:latin typeface="Codec Pro ExtraBold"/>
              </a:rPr>
              <a:t>Fără</a:t>
            </a:r>
            <a:r>
              <a:rPr lang="en-US" sz="3000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3000" dirty="0" err="1">
                <a:solidFill>
                  <a:srgbClr val="4183FF"/>
                </a:solidFill>
                <a:latin typeface="Codec Pro ExtraBold"/>
              </a:rPr>
              <a:t>Fum</a:t>
            </a:r>
            <a:endParaRPr lang="en-US" sz="3000" dirty="0">
              <a:solidFill>
                <a:srgbClr val="4183FF"/>
              </a:solidFill>
              <a:latin typeface="Codec Pro ExtraBold"/>
            </a:endParaRPr>
          </a:p>
          <a:p>
            <a:pPr>
              <a:lnSpc>
                <a:spcPts val="3600"/>
              </a:lnSpc>
            </a:pPr>
            <a:endParaRPr lang="en-US" sz="3000" dirty="0">
              <a:solidFill>
                <a:srgbClr val="4183FF"/>
              </a:solidFill>
              <a:latin typeface="Codec Pro ExtraBold"/>
            </a:endParaRPr>
          </a:p>
          <a:p>
            <a:pPr marL="0" lvl="0" indent="0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4183FF"/>
              </a:solidFill>
              <a:latin typeface="Codec Pro Extra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09828" y="569077"/>
            <a:ext cx="1321282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5700" dirty="0">
                <a:solidFill>
                  <a:srgbClr val="4183FF"/>
                </a:solidFill>
                <a:latin typeface="Codec Pro ExtraBold"/>
              </a:rPr>
              <a:t>Ce </a:t>
            </a:r>
            <a:r>
              <a:rPr lang="en-US" sz="5700" dirty="0" err="1">
                <a:solidFill>
                  <a:srgbClr val="4183FF"/>
                </a:solidFill>
                <a:latin typeface="Codec Pro ExtraBold"/>
              </a:rPr>
              <a:t>primesc</a:t>
            </a:r>
            <a:r>
              <a:rPr lang="en-US" sz="5700" dirty="0">
                <a:solidFill>
                  <a:srgbClr val="4183FF"/>
                </a:solidFill>
                <a:latin typeface="Codec Pro ExtraBold"/>
              </a:rPr>
              <a:t> </a:t>
            </a:r>
            <a:r>
              <a:rPr lang="en-US" sz="5700" dirty="0" err="1">
                <a:solidFill>
                  <a:srgbClr val="4183FF"/>
                </a:solidFill>
                <a:latin typeface="Codec Pro ExtraBold"/>
              </a:rPr>
              <a:t>participanții</a:t>
            </a:r>
            <a:r>
              <a:rPr lang="en-US" sz="5700" dirty="0">
                <a:solidFill>
                  <a:srgbClr val="4183FF"/>
                </a:solidFill>
                <a:latin typeface="Codec Pro ExtraBold"/>
              </a:rPr>
              <a:t> din </a:t>
            </a:r>
            <a:r>
              <a:rPr lang="en-US" sz="5700" dirty="0" err="1">
                <a:solidFill>
                  <a:srgbClr val="4183FF"/>
                </a:solidFill>
                <a:latin typeface="Codec Pro ExtraBold"/>
              </a:rPr>
              <a:t>grupul</a:t>
            </a:r>
            <a:r>
              <a:rPr lang="en-US" sz="5700" dirty="0">
                <a:solidFill>
                  <a:srgbClr val="4183FF"/>
                </a:solidFill>
                <a:latin typeface="Codec Pro ExtraBold"/>
              </a:rPr>
              <a:t> de </a:t>
            </a:r>
            <a:r>
              <a:rPr lang="en-US" sz="5700" dirty="0" err="1">
                <a:solidFill>
                  <a:srgbClr val="4183FF"/>
                </a:solidFill>
                <a:latin typeface="Codec Pro ExtraBold"/>
              </a:rPr>
              <a:t>intervenție</a:t>
            </a:r>
            <a:r>
              <a:rPr lang="en-US" sz="5700" dirty="0">
                <a:solidFill>
                  <a:srgbClr val="4183FF"/>
                </a:solidFill>
                <a:latin typeface="Codec Pro ExtraBold"/>
              </a:rPr>
              <a:t>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CB2AF9-B571-CF7B-F7AD-37FCE06B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77" y="1638300"/>
            <a:ext cx="6292967" cy="630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D27B00-AD09-FDC9-EFE9-A71A14E3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251" y="1562100"/>
            <a:ext cx="6407996" cy="64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5898781A-8AE4-00CC-F8F7-3E44A703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249" y="1562100"/>
            <a:ext cx="6407996" cy="641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8625" y="-2719819"/>
            <a:ext cx="18479071" cy="15761107"/>
          </a:xfrm>
          <a:custGeom>
            <a:avLst/>
            <a:gdLst/>
            <a:ahLst/>
            <a:cxnLst/>
            <a:rect l="l" t="t" r="r" b="b"/>
            <a:pathLst>
              <a:path w="18479071" h="15761107">
                <a:moveTo>
                  <a:pt x="0" y="0"/>
                </a:moveTo>
                <a:lnTo>
                  <a:pt x="18479070" y="0"/>
                </a:lnTo>
                <a:lnTo>
                  <a:pt x="18479070" y="15761107"/>
                </a:lnTo>
                <a:lnTo>
                  <a:pt x="0" y="15761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37542" y="6004398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24994"/>
            <a:ext cx="11074586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Cum se pot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implica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cadrele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medicale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în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programul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Împreună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Fără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 </a:t>
            </a:r>
            <a:r>
              <a:rPr lang="en-US" sz="5600" u="none" strike="noStrike" dirty="0" err="1">
                <a:solidFill>
                  <a:srgbClr val="FFFFFF"/>
                </a:solidFill>
                <a:latin typeface="Codec Pro ExtraBold"/>
              </a:rPr>
              <a:t>Fum</a:t>
            </a:r>
            <a:r>
              <a:rPr lang="en-US" sz="5600" u="none" strike="noStrike" dirty="0">
                <a:solidFill>
                  <a:srgbClr val="FFFFFF"/>
                </a:solidFill>
                <a:latin typeface="Codec Pro ExtraBold"/>
              </a:rPr>
              <a:t>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796120"/>
            <a:ext cx="13498866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FFFFFF"/>
                </a:solidFill>
                <a:latin typeface="Libre Baskerville Bold"/>
              </a:rPr>
              <a:t>Diseminarea proiectului </a:t>
            </a:r>
            <a:r>
              <a:rPr lang="en-US" sz="2800">
                <a:solidFill>
                  <a:srgbClr val="FFFFFF"/>
                </a:solidFill>
                <a:latin typeface="Libre Baskerville"/>
              </a:rPr>
              <a:t>în rândul pacientelor însărcinate fumătoare:</a:t>
            </a:r>
          </a:p>
          <a:p>
            <a:pPr marL="0" lvl="0" indent="0">
              <a:lnSpc>
                <a:spcPts val="3640"/>
              </a:lnSpc>
              <a:spcBef>
                <a:spcPct val="0"/>
              </a:spcBef>
            </a:pPr>
            <a:endParaRPr lang="en-US" sz="280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44849" y="4446905"/>
            <a:ext cx="13498866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ibre Baskerville"/>
              </a:rPr>
              <a:t>prezentarea proiectului pacientelor care par a fi eligibile</a:t>
            </a:r>
          </a:p>
          <a:p>
            <a:pPr marL="604523" lvl="1" indent="-30226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ibre Baskerville"/>
              </a:rPr>
              <a:t>afișe și pliante</a:t>
            </a:r>
          </a:p>
          <a:p>
            <a:pPr marL="604523" lvl="1" indent="-30226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ibre Baskerville"/>
              </a:rPr>
              <a:t>îndrumarea pacientelor înspre formularul de înscriere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467961"/>
            <a:ext cx="11074586" cy="440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Lucrăm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cu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p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este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 Bold"/>
              </a:rPr>
              <a:t>34 de cadre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 Bold"/>
              </a:rPr>
              <a:t>medicale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din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toată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România</a:t>
            </a:r>
            <a:endParaRPr lang="en-US" sz="2800" u="none" strike="noStrike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4849" y="7157112"/>
            <a:ext cx="5894151" cy="2286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e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ducatori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perinatali</a:t>
            </a:r>
            <a:endParaRPr lang="en-US" sz="2800" u="none" strike="noStrike" dirty="0">
              <a:solidFill>
                <a:srgbClr val="FFFFFF"/>
              </a:solidFill>
              <a:latin typeface="Libre Baskerville"/>
            </a:endParaRPr>
          </a:p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moașe</a:t>
            </a:r>
            <a:endParaRPr lang="en-US" sz="2800" u="none" strike="noStrike" dirty="0">
              <a:solidFill>
                <a:srgbClr val="FFFFFF"/>
              </a:solidFill>
              <a:latin typeface="Libre Baskerville"/>
            </a:endParaRPr>
          </a:p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medici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de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familie</a:t>
            </a:r>
            <a:endParaRPr lang="en-US" sz="2800" u="none" strike="noStrike" dirty="0">
              <a:solidFill>
                <a:srgbClr val="FFFFFF"/>
              </a:solidFill>
              <a:latin typeface="Libre Baskerville"/>
            </a:endParaRPr>
          </a:p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medici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ginecologi</a:t>
            </a:r>
            <a:endParaRPr lang="en-US" sz="2800" u="none" strike="noStrike" dirty="0">
              <a:solidFill>
                <a:srgbClr val="FFFFFF"/>
              </a:solidFill>
              <a:latin typeface="Libre Baskerville"/>
            </a:endParaRPr>
          </a:p>
          <a:p>
            <a:pPr marL="604523" lvl="1" indent="-30226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asistenți</a:t>
            </a:r>
            <a:r>
              <a:rPr lang="en-US" sz="2800" u="none" strike="noStrike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800" u="none" strike="noStrike" dirty="0" err="1">
                <a:solidFill>
                  <a:srgbClr val="FFFFFF"/>
                </a:solidFill>
                <a:latin typeface="Libre Baskerville"/>
              </a:rPr>
              <a:t>medicali</a:t>
            </a:r>
            <a:endParaRPr lang="en-US" sz="2800" u="none" strike="noStrike" dirty="0">
              <a:solidFill>
                <a:srgbClr val="FFFFFF"/>
              </a:solidFill>
              <a:latin typeface="Libre Baskervil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impreunapentrumame.granturi.ubbcluj.ro"/>
          </p:cNvPr>
          <p:cNvSpPr/>
          <p:nvPr/>
        </p:nvSpPr>
        <p:spPr>
          <a:xfrm rot="9529641">
            <a:off x="3936541" y="-3492958"/>
            <a:ext cx="16429965" cy="16429965"/>
          </a:xfrm>
          <a:custGeom>
            <a:avLst/>
            <a:gdLst/>
            <a:ahLst/>
            <a:cxnLst/>
            <a:rect l="l" t="t" r="r" b="b"/>
            <a:pathLst>
              <a:path w="16429965" h="16429965">
                <a:moveTo>
                  <a:pt x="0" y="0"/>
                </a:moveTo>
                <a:lnTo>
                  <a:pt x="16429965" y="0"/>
                </a:lnTo>
                <a:lnTo>
                  <a:pt x="16429965" y="16429965"/>
                </a:lnTo>
                <a:lnTo>
                  <a:pt x="0" y="16429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3204" y="1563721"/>
            <a:ext cx="16276096" cy="8151612"/>
          </a:xfrm>
          <a:custGeom>
            <a:avLst/>
            <a:gdLst/>
            <a:ahLst/>
            <a:cxnLst/>
            <a:rect l="l" t="t" r="r" b="b"/>
            <a:pathLst>
              <a:path w="16276096" h="8151612">
                <a:moveTo>
                  <a:pt x="0" y="0"/>
                </a:moveTo>
                <a:lnTo>
                  <a:pt x="16276096" y="0"/>
                </a:lnTo>
                <a:lnTo>
                  <a:pt x="16276096" y="8151612"/>
                </a:lnTo>
                <a:lnTo>
                  <a:pt x="0" y="815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34519"/>
            <a:ext cx="155006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00"/>
              </a:lnSpc>
              <a:spcBef>
                <a:spcPct val="0"/>
              </a:spcBef>
            </a:pPr>
            <a:r>
              <a:rPr lang="en-US" sz="4500" u="sng" dirty="0">
                <a:solidFill>
                  <a:schemeClr val="bg1"/>
                </a:solidFill>
                <a:latin typeface="Codec Pro ExtraBold"/>
                <a:hlinkClick r:id="rId2" tooltip="https://impreunapentrumame.granturi.ubbcluj.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impreunapentrumame.granturi.ubbcluj.ro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impreunapentrumame.granturi.ubbcluj.ro"/>
          </p:cNvPr>
          <p:cNvSpPr/>
          <p:nvPr/>
        </p:nvSpPr>
        <p:spPr>
          <a:xfrm rot="9529641">
            <a:off x="3937533" y="-3335464"/>
            <a:ext cx="16429965" cy="16429965"/>
          </a:xfrm>
          <a:custGeom>
            <a:avLst/>
            <a:gdLst/>
            <a:ahLst/>
            <a:cxnLst/>
            <a:rect l="l" t="t" r="r" b="b"/>
            <a:pathLst>
              <a:path w="16429965" h="16429965">
                <a:moveTo>
                  <a:pt x="0" y="0"/>
                </a:moveTo>
                <a:lnTo>
                  <a:pt x="16429965" y="0"/>
                </a:lnTo>
                <a:lnTo>
                  <a:pt x="16429965" y="16429965"/>
                </a:lnTo>
                <a:lnTo>
                  <a:pt x="0" y="16429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RO" dirty="0"/>
          </a:p>
        </p:txBody>
      </p:sp>
      <p:sp>
        <p:nvSpPr>
          <p:cNvPr id="3" name="Freeform 3"/>
          <p:cNvSpPr/>
          <p:nvPr/>
        </p:nvSpPr>
        <p:spPr>
          <a:xfrm>
            <a:off x="1028700" y="1506044"/>
            <a:ext cx="16230600" cy="8128825"/>
          </a:xfrm>
          <a:custGeom>
            <a:avLst/>
            <a:gdLst/>
            <a:ahLst/>
            <a:cxnLst/>
            <a:rect l="l" t="t" r="r" b="b"/>
            <a:pathLst>
              <a:path w="16230600" h="8128825">
                <a:moveTo>
                  <a:pt x="0" y="0"/>
                </a:moveTo>
                <a:lnTo>
                  <a:pt x="16230600" y="0"/>
                </a:lnTo>
                <a:lnTo>
                  <a:pt x="16230600" y="8128825"/>
                </a:lnTo>
                <a:lnTo>
                  <a:pt x="0" y="8128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34519"/>
            <a:ext cx="155006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00"/>
              </a:lnSpc>
              <a:spcBef>
                <a:spcPct val="0"/>
              </a:spcBef>
            </a:pPr>
            <a:r>
              <a:rPr lang="en-US" sz="4500" u="sng" dirty="0">
                <a:solidFill>
                  <a:schemeClr val="bg1"/>
                </a:solidFill>
                <a:latin typeface="Codec Pro ExtraBold"/>
                <a:hlinkClick r:id="rId2" tooltip="https://impreunapentrumame.granturi.ubbcluj.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impreunapentrumame.granturi.ubbcluj.ro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96224" y="-4203809"/>
            <a:ext cx="11055496" cy="10010249"/>
          </a:xfrm>
          <a:custGeom>
            <a:avLst/>
            <a:gdLst/>
            <a:ahLst/>
            <a:cxnLst/>
            <a:rect l="l" t="t" r="r" b="b"/>
            <a:pathLst>
              <a:path w="11055496" h="10010249">
                <a:moveTo>
                  <a:pt x="0" y="0"/>
                </a:moveTo>
                <a:lnTo>
                  <a:pt x="11055495" y="0"/>
                </a:lnTo>
                <a:lnTo>
                  <a:pt x="11055495" y="10010249"/>
                </a:lnTo>
                <a:lnTo>
                  <a:pt x="0" y="1001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0663" y="-4704182"/>
            <a:ext cx="15887178" cy="13034105"/>
          </a:xfrm>
          <a:custGeom>
            <a:avLst/>
            <a:gdLst/>
            <a:ahLst/>
            <a:cxnLst/>
            <a:rect l="l" t="t" r="r" b="b"/>
            <a:pathLst>
              <a:path w="15887178" h="13034105">
                <a:moveTo>
                  <a:pt x="0" y="0"/>
                </a:moveTo>
                <a:lnTo>
                  <a:pt x="15887178" y="0"/>
                </a:lnTo>
                <a:lnTo>
                  <a:pt x="15887178" y="13034105"/>
                </a:lnTo>
                <a:lnTo>
                  <a:pt x="0" y="13034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63582" y="-87897"/>
            <a:ext cx="18615164" cy="10920481"/>
            <a:chOff x="0" y="0"/>
            <a:chExt cx="24820219" cy="14560641"/>
          </a:xfrm>
        </p:grpSpPr>
        <p:sp>
          <p:nvSpPr>
            <p:cNvPr id="5" name="Freeform 5"/>
            <p:cNvSpPr/>
            <p:nvPr/>
          </p:nvSpPr>
          <p:spPr>
            <a:xfrm>
              <a:off x="0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6" y="0"/>
                  </a:lnTo>
                  <a:lnTo>
                    <a:pt x="8273406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6" y="0"/>
                  </a:lnTo>
                  <a:lnTo>
                    <a:pt x="8273406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 b="-503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273406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6" y="0"/>
                  </a:lnTo>
                  <a:lnTo>
                    <a:pt x="8273406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546812" y="7101485"/>
              <a:ext cx="8273406" cy="7459156"/>
            </a:xfrm>
            <a:custGeom>
              <a:avLst/>
              <a:gdLst/>
              <a:ahLst/>
              <a:cxnLst/>
              <a:rect l="l" t="t" r="r" b="b"/>
              <a:pathLst>
                <a:path w="8273406" h="7459156">
                  <a:moveTo>
                    <a:pt x="0" y="0"/>
                  </a:moveTo>
                  <a:lnTo>
                    <a:pt x="8273407" y="0"/>
                  </a:lnTo>
                  <a:lnTo>
                    <a:pt x="8273407" y="7459156"/>
                  </a:lnTo>
                  <a:lnTo>
                    <a:pt x="0" y="7459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273406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6" y="0"/>
                  </a:lnTo>
                  <a:lnTo>
                    <a:pt x="8273406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 b="-503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546812" y="0"/>
              <a:ext cx="8273406" cy="7101485"/>
            </a:xfrm>
            <a:custGeom>
              <a:avLst/>
              <a:gdLst/>
              <a:ahLst/>
              <a:cxnLst/>
              <a:rect l="l" t="t" r="r" b="b"/>
              <a:pathLst>
                <a:path w="8273406" h="7101485">
                  <a:moveTo>
                    <a:pt x="0" y="0"/>
                  </a:moveTo>
                  <a:lnTo>
                    <a:pt x="8273407" y="0"/>
                  </a:lnTo>
                  <a:lnTo>
                    <a:pt x="8273407" y="7101485"/>
                  </a:lnTo>
                  <a:lnTo>
                    <a:pt x="0" y="710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</a:blip>
              <a:stretch>
                <a:fillRect l="-25496" r="-9825" b="-503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29041" y="6244590"/>
            <a:ext cx="1038428" cy="1038428"/>
          </a:xfrm>
          <a:custGeom>
            <a:avLst/>
            <a:gdLst/>
            <a:ahLst/>
            <a:cxnLst/>
            <a:rect l="l" t="t" r="r" b="b"/>
            <a:pathLst>
              <a:path w="1038428" h="1038428">
                <a:moveTo>
                  <a:pt x="0" y="0"/>
                </a:moveTo>
                <a:lnTo>
                  <a:pt x="1038427" y="0"/>
                </a:lnTo>
                <a:lnTo>
                  <a:pt x="1038427" y="1038427"/>
                </a:lnTo>
                <a:lnTo>
                  <a:pt x="0" y="1038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6585" y="7740015"/>
            <a:ext cx="1063338" cy="1063338"/>
          </a:xfrm>
          <a:custGeom>
            <a:avLst/>
            <a:gdLst/>
            <a:ahLst/>
            <a:cxnLst/>
            <a:rect l="l" t="t" r="r" b="b"/>
            <a:pathLst>
              <a:path w="1063338" h="1063338">
                <a:moveTo>
                  <a:pt x="0" y="0"/>
                </a:moveTo>
                <a:lnTo>
                  <a:pt x="1063339" y="0"/>
                </a:lnTo>
                <a:lnTo>
                  <a:pt x="1063339" y="1063338"/>
                </a:lnTo>
                <a:lnTo>
                  <a:pt x="0" y="106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5387" y="2434625"/>
            <a:ext cx="1681653" cy="1494569"/>
          </a:xfrm>
          <a:custGeom>
            <a:avLst/>
            <a:gdLst/>
            <a:ahLst/>
            <a:cxnLst/>
            <a:rect l="l" t="t" r="r" b="b"/>
            <a:pathLst>
              <a:path w="1681653" h="1494569">
                <a:moveTo>
                  <a:pt x="0" y="0"/>
                </a:moveTo>
                <a:lnTo>
                  <a:pt x="1681653" y="0"/>
                </a:lnTo>
                <a:lnTo>
                  <a:pt x="1681653" y="1494569"/>
                </a:lnTo>
                <a:lnTo>
                  <a:pt x="0" y="1494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8053" y="4156953"/>
            <a:ext cx="1649487" cy="1649487"/>
          </a:xfrm>
          <a:custGeom>
            <a:avLst/>
            <a:gdLst/>
            <a:ahLst/>
            <a:cxnLst/>
            <a:rect l="l" t="t" r="r" b="b"/>
            <a:pathLst>
              <a:path w="1649487" h="1649487">
                <a:moveTo>
                  <a:pt x="0" y="0"/>
                </a:moveTo>
                <a:lnTo>
                  <a:pt x="1649487" y="0"/>
                </a:lnTo>
                <a:lnTo>
                  <a:pt x="1649487" y="1649487"/>
                </a:lnTo>
                <a:lnTo>
                  <a:pt x="0" y="1649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933450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80"/>
              </a:lnSpc>
              <a:spcBef>
                <a:spcPct val="0"/>
              </a:spcBef>
            </a:pPr>
            <a:r>
              <a:rPr lang="en-US" sz="6400">
                <a:solidFill>
                  <a:srgbClr val="4183FF"/>
                </a:solidFill>
                <a:latin typeface="Codec Pro ExtraBold"/>
              </a:rPr>
              <a:t>Date de contact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95173" y="2484784"/>
            <a:ext cx="6167884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4183FF"/>
                </a:solidFill>
                <a:latin typeface="Codec Pro ExtraBold"/>
              </a:rPr>
              <a:t>impreunapentrumame.granturi.ubbcluj.ro</a:t>
            </a:r>
            <a:endParaRPr lang="en-US" sz="2400" dirty="0">
              <a:solidFill>
                <a:srgbClr val="4183FF"/>
              </a:solidFill>
              <a:latin typeface="Codec Pro Extra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795173" y="6499009"/>
            <a:ext cx="3616970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4183FF"/>
                </a:solidFill>
                <a:latin typeface="Codec Pro ExtraBold"/>
              </a:rPr>
              <a:t>@impreunapentrumame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95173" y="7886058"/>
            <a:ext cx="3616970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4183FF"/>
                </a:solidFill>
                <a:latin typeface="Codec Pro ExtraBold"/>
              </a:rPr>
              <a:t>@impreunapentrumame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14242" y="3096185"/>
            <a:ext cx="3509218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4183FF"/>
                </a:solidFill>
                <a:latin typeface="Codec Pro ExtraBold"/>
              </a:rPr>
              <a:t>bit.ly/IFFcadremedicale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95173" y="4395787"/>
            <a:ext cx="7037033" cy="214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 err="1">
                <a:solidFill>
                  <a:srgbClr val="4183FF"/>
                </a:solidFill>
                <a:latin typeface="Codec Pro ExtraBold"/>
              </a:rPr>
              <a:t>impreunafarafum@publichealth.ro</a:t>
            </a:r>
            <a:endParaRPr lang="en-US" sz="2399" dirty="0">
              <a:solidFill>
                <a:srgbClr val="4183FF"/>
              </a:solidFill>
              <a:latin typeface="Codec Pro ExtraBold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u="sng" dirty="0">
                <a:solidFill>
                  <a:srgbClr val="4183FF"/>
                </a:solidFill>
                <a:latin typeface="Codec Pro ExtraBold"/>
                <a:hlinkClick r:id="rId13" tooltip="mailto:marina.dascal@ubbcluj.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marina.dascal@ubbcluj.ro</a:t>
            </a:r>
            <a:r>
              <a:rPr lang="en-US" sz="2399" u="sng" dirty="0">
                <a:solidFill>
                  <a:srgbClr val="4183FF"/>
                </a:solidFill>
                <a:latin typeface="Codec Pro ExtraBold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u="sng" dirty="0" err="1">
                <a:solidFill>
                  <a:srgbClr val="4183FF"/>
                </a:solidFill>
                <a:latin typeface="Codec Pro ExtraBold"/>
                <a:hlinkClick r:id="rId14" tooltip="mailto:teodora.fratila@publichealth.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teodora.fratila@publichealth.r</a:t>
            </a:r>
            <a:r>
              <a:rPr lang="en-US" sz="2399" u="sng" dirty="0" err="1">
                <a:solidFill>
                  <a:srgbClr val="4183FF"/>
                </a:solidFill>
                <a:latin typeface="Codec Pro ExtraBold"/>
              </a:rPr>
              <a:t>o</a:t>
            </a:r>
            <a:r>
              <a:rPr lang="en-US" sz="2399" u="sng" dirty="0">
                <a:solidFill>
                  <a:srgbClr val="4183FF"/>
                </a:solidFill>
                <a:latin typeface="Codec Pro ExtraBold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4183FF"/>
              </a:solidFill>
              <a:latin typeface="Codec Pro ExtraBold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4183FF"/>
              </a:solidFill>
              <a:latin typeface="Codec Pro ExtraBold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8F2BC915-7A50-E7DE-9DC1-B05CE3E08B4D}"/>
              </a:ext>
            </a:extLst>
          </p:cNvPr>
          <p:cNvSpPr/>
          <p:nvPr/>
        </p:nvSpPr>
        <p:spPr>
          <a:xfrm>
            <a:off x="9655920" y="4156953"/>
            <a:ext cx="1649487" cy="1649487"/>
          </a:xfrm>
          <a:custGeom>
            <a:avLst/>
            <a:gdLst/>
            <a:ahLst/>
            <a:cxnLst/>
            <a:rect l="l" t="t" r="r" b="b"/>
            <a:pathLst>
              <a:path w="1649487" h="1649487">
                <a:moveTo>
                  <a:pt x="0" y="0"/>
                </a:moveTo>
                <a:lnTo>
                  <a:pt x="1649487" y="0"/>
                </a:lnTo>
                <a:lnTo>
                  <a:pt x="1649487" y="1649487"/>
                </a:lnTo>
                <a:lnTo>
                  <a:pt x="0" y="16494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C2A3C4E8-261B-5A81-ADFF-A3346280E70D}"/>
              </a:ext>
            </a:extLst>
          </p:cNvPr>
          <p:cNvSpPr txBox="1"/>
          <p:nvPr/>
        </p:nvSpPr>
        <p:spPr>
          <a:xfrm>
            <a:off x="11626752" y="4509552"/>
            <a:ext cx="7037033" cy="86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4183FF"/>
                </a:solidFill>
                <a:latin typeface="Codec Pro ExtraBold"/>
              </a:rPr>
              <a:t>0753990297 (Marina </a:t>
            </a:r>
            <a:r>
              <a:rPr lang="en-US" sz="2399" dirty="0" err="1">
                <a:solidFill>
                  <a:srgbClr val="4183FF"/>
                </a:solidFill>
                <a:latin typeface="Codec Pro ExtraBold"/>
              </a:rPr>
              <a:t>Dascăl</a:t>
            </a:r>
            <a:r>
              <a:rPr lang="en-US" sz="2399" dirty="0">
                <a:solidFill>
                  <a:srgbClr val="4183FF"/>
                </a:solidFill>
                <a:latin typeface="Codec Pro ExtraBold"/>
              </a:rPr>
              <a:t>)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4183FF"/>
                </a:solidFill>
                <a:latin typeface="Codec Pro ExtraBold"/>
              </a:rPr>
              <a:t>0727576467 (Teodora </a:t>
            </a:r>
            <a:r>
              <a:rPr lang="en-US" sz="2399" dirty="0" err="1">
                <a:solidFill>
                  <a:srgbClr val="4183FF"/>
                </a:solidFill>
                <a:latin typeface="Codec Pro ExtraBold"/>
              </a:rPr>
              <a:t>Frățilă</a:t>
            </a:r>
            <a:r>
              <a:rPr lang="en-US" sz="2399" dirty="0">
                <a:solidFill>
                  <a:srgbClr val="4183FF"/>
                </a:solidFill>
                <a:latin typeface="Codec Pro ExtraBold"/>
              </a:rPr>
              <a:t>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422</Words>
  <Application>Microsoft Macintosh PowerPoint</Application>
  <PresentationFormat>Custom</PresentationFormat>
  <Paragraphs>73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Codec Pro</vt:lpstr>
      <vt:lpstr>Libre Baskerville Bold</vt:lpstr>
      <vt:lpstr>Libre Baskerville</vt:lpstr>
      <vt:lpstr>Arial</vt:lpstr>
      <vt:lpstr>Codec Pro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ÎmpreunăFărăFum</dc:title>
  <cp:lastModifiedBy>Andreea Morar</cp:lastModifiedBy>
  <cp:revision>7</cp:revision>
  <dcterms:created xsi:type="dcterms:W3CDTF">2006-08-16T00:00:00Z</dcterms:created>
  <dcterms:modified xsi:type="dcterms:W3CDTF">2023-09-09T10:05:13Z</dcterms:modified>
  <dc:identifier>DAFtqxM1sE0</dc:identifier>
</cp:coreProperties>
</file>